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3"/>
  </p:notesMasterIdLst>
  <p:sldIdLst>
    <p:sldId id="311" r:id="rId3"/>
    <p:sldId id="299" r:id="rId4"/>
    <p:sldId id="326" r:id="rId5"/>
    <p:sldId id="328" r:id="rId6"/>
    <p:sldId id="329" r:id="rId7"/>
    <p:sldId id="330" r:id="rId8"/>
    <p:sldId id="331" r:id="rId9"/>
    <p:sldId id="332" r:id="rId10"/>
    <p:sldId id="344" r:id="rId11"/>
    <p:sldId id="333" r:id="rId12"/>
    <p:sldId id="357" r:id="rId13"/>
    <p:sldId id="358" r:id="rId14"/>
    <p:sldId id="359" r:id="rId15"/>
    <p:sldId id="395" r:id="rId16"/>
    <p:sldId id="336" r:id="rId17"/>
    <p:sldId id="370" r:id="rId18"/>
    <p:sldId id="371" r:id="rId19"/>
    <p:sldId id="372" r:id="rId20"/>
    <p:sldId id="373" r:id="rId21"/>
    <p:sldId id="374" r:id="rId22"/>
    <p:sldId id="375" r:id="rId23"/>
    <p:sldId id="376" r:id="rId24"/>
    <p:sldId id="360" r:id="rId25"/>
    <p:sldId id="337" r:id="rId26"/>
    <p:sldId id="361" r:id="rId27"/>
    <p:sldId id="362" r:id="rId28"/>
    <p:sldId id="363" r:id="rId29"/>
    <p:sldId id="364" r:id="rId30"/>
    <p:sldId id="365" r:id="rId31"/>
    <p:sldId id="366" r:id="rId32"/>
    <p:sldId id="367" r:id="rId33"/>
    <p:sldId id="368" r:id="rId34"/>
    <p:sldId id="396" r:id="rId35"/>
    <p:sldId id="338" r:id="rId36"/>
    <p:sldId id="369" r:id="rId37"/>
    <p:sldId id="340" r:id="rId38"/>
    <p:sldId id="345" r:id="rId39"/>
    <p:sldId id="341" r:id="rId40"/>
    <p:sldId id="313" r:id="rId41"/>
    <p:sldId id="31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 id="2" name="Razvan Atim" initials="R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7"/>
    <a:srgbClr val="291BDD"/>
    <a:srgbClr val="418AB3"/>
    <a:srgbClr val="734F29"/>
    <a:srgbClr val="D24726"/>
    <a:srgbClr val="FF00FF"/>
    <a:srgbClr val="D2B4A6"/>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3" autoAdjust="0"/>
    <p:restoredTop sz="95878" autoAdjust="0"/>
  </p:normalViewPr>
  <p:slideViewPr>
    <p:cSldViewPr snapToGrid="0">
      <p:cViewPr varScale="1">
        <p:scale>
          <a:sx n="69" d="100"/>
          <a:sy n="69" d="100"/>
        </p:scale>
        <p:origin x="426" y="72"/>
      </p:cViewPr>
      <p:guideLst>
        <p:guide orient="horz" pos="2160"/>
        <p:guide pos="3837"/>
      </p:guideLst>
    </p:cSldViewPr>
  </p:slideViewPr>
  <p:outlineViewPr>
    <p:cViewPr>
      <p:scale>
        <a:sx n="33" d="100"/>
        <a:sy n="33" d="100"/>
      </p:scale>
      <p:origin x="0" y="-48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72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3" name="Subtitle 2"/>
          <p:cNvSpPr>
            <a:spLocks noGrp="1"/>
          </p:cNvSpPr>
          <p:nvPr>
            <p:ph type="subTitle" idx="1" hasCustomPrompt="1"/>
          </p:nvPr>
        </p:nvSpPr>
        <p:spPr>
          <a:xfrm>
            <a:off x="76704" y="5110609"/>
            <a:ext cx="12037454" cy="1137793"/>
          </a:xfrm>
        </p:spPr>
        <p:txBody>
          <a:bodyPr>
            <a:normAutofit/>
          </a:bodyPr>
          <a:lstStyle>
            <a:lvl1pPr marL="0" indent="0" algn="r" defTabSz="914400" rtl="0" eaLnBrk="1" latinLnBrk="0" hangingPunct="1">
              <a:lnSpc>
                <a:spcPct val="150000"/>
              </a:lnSpc>
              <a:spcBef>
                <a:spcPts val="600"/>
              </a:spcBef>
              <a:buNone/>
              <a:defRPr lang="en-US" sz="40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a:t>
            </a:r>
            <a:endParaRPr lang="en-US" dirty="0"/>
          </a:p>
        </p:txBody>
      </p:sp>
      <p:sp>
        <p:nvSpPr>
          <p:cNvPr id="4" name="Date Placeholder 3"/>
          <p:cNvSpPr>
            <a:spLocks noGrp="1"/>
          </p:cNvSpPr>
          <p:nvPr>
            <p:ph type="dt" sz="half" idx="10"/>
          </p:nvPr>
        </p:nvSpPr>
        <p:spPr/>
        <p:txBody>
          <a:bodyPr/>
          <a:lstStyle/>
          <a:p>
            <a:fld id="{C3DF7939-5452-4250-8935-5DCCC8B2C14D}" type="datetime3">
              <a:rPr lang="en-US" smtClean="0"/>
            </a:fld>
            <a:endParaRPr lang="en-US"/>
          </a:p>
        </p:txBody>
      </p:sp>
      <p:sp>
        <p:nvSpPr>
          <p:cNvPr id="5" name="Footer Placeholder 4"/>
          <p:cNvSpPr>
            <a:spLocks noGrp="1"/>
          </p:cNvSpPr>
          <p:nvPr>
            <p:ph type="ftr" sz="quarter" idx="11"/>
          </p:nvPr>
        </p:nvSpPr>
        <p:spPr/>
        <p:txBody>
          <a:bodyPr/>
          <a:lstStyle>
            <a:lvl1pPr>
              <a:defRPr i="1"/>
            </a:lvl1p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8E4F7-1D75-468B-9BB7-C605BFA3D5C7}" type="datetime3">
              <a:rPr lang="en-US" smtClean="0"/>
            </a:fld>
            <a:endParaRPr lang="en-US"/>
          </a:p>
        </p:txBody>
      </p:sp>
      <p:sp>
        <p:nvSpPr>
          <p:cNvPr id="3" name="Footer Placeholder 2"/>
          <p:cNvSpPr>
            <a:spLocks noGrp="1"/>
          </p:cNvSpPr>
          <p:nvPr>
            <p:ph type="ftr" sz="quarter" idx="11"/>
          </p:nvPr>
        </p:nvSpPr>
        <p:spPr/>
        <p:txBody>
          <a:bodyPr/>
          <a:lstStyle/>
          <a:p>
            <a:r>
              <a:rPr lang="en-US" smtClean="0"/>
              <a:t>Department of Computer Science Engineering</a:t>
            </a:r>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endParaRPr lang="en-US" dirty="0"/>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6F5DF04E-39E2-4C35-9B73-3950D79BF0D7}" type="datetime3">
              <a:rPr lang="en-US" smtClean="0"/>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fld>
            <a:endParaRPr lang="en-US"/>
          </a:p>
        </p:txBody>
      </p:sp>
      <p:sp>
        <p:nvSpPr>
          <p:cNvPr id="8" name="Content Placeholder 9"/>
          <p:cNvSpPr>
            <a:spLocks noGrp="1"/>
          </p:cNvSpPr>
          <p:nvPr>
            <p:ph sz="quarter" idx="14"/>
          </p:nvPr>
        </p:nvSpPr>
        <p:spPr>
          <a:xfrm>
            <a:off x="5378824" y="987298"/>
            <a:ext cx="6172200" cy="487375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advTm="5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solidFill>
                  <a:schemeClr val="accent1">
                    <a:lumMod val="50000"/>
                  </a:schemeClr>
                </a:solidFill>
              </a:defRPr>
            </a:lvl1pPr>
          </a:lstStyle>
          <a:p>
            <a:r>
              <a:rPr lang="en-US" dirty="0"/>
              <a:t>Click to edit Master title style</a:t>
            </a:r>
            <a:endParaRPr lang="en-US" dirty="0"/>
          </a:p>
        </p:txBody>
      </p:sp>
      <p:sp>
        <p:nvSpPr>
          <p:cNvPr id="3" name="Picture Placeholder 2"/>
          <p:cNvSpPr>
            <a:spLocks noGrp="1"/>
          </p:cNvSpPr>
          <p:nvPr>
            <p:ph type="pic" idx="1"/>
          </p:nvPr>
        </p:nvSpPr>
        <p:spPr>
          <a:xfrm>
            <a:off x="5384893"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US" dirty="0"/>
          </a:p>
        </p:txBody>
      </p:sp>
      <p:sp>
        <p:nvSpPr>
          <p:cNvPr id="4" name="Text Placeholder 3"/>
          <p:cNvSpPr>
            <a:spLocks noGrp="1"/>
          </p:cNvSpPr>
          <p:nvPr>
            <p:ph type="body" sz="half" idx="2"/>
          </p:nvPr>
        </p:nvSpPr>
        <p:spPr>
          <a:xfrm>
            <a:off x="839788" y="2101850"/>
            <a:ext cx="3932237" cy="3759200"/>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77ACF9D9-00C9-48C3-9FA3-1B7ABE67068B}" type="datetime3">
              <a:rPr lang="en-US" smtClean="0"/>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Vertical Text Placeholder 2"/>
          <p:cNvSpPr>
            <a:spLocks noGrp="1"/>
          </p:cNvSpPr>
          <p:nvPr>
            <p:ph type="body" orient="vert" idx="1"/>
          </p:nvPr>
        </p:nvSpPr>
        <p:spPr>
          <a:xfrm>
            <a:off x="180304" y="1573306"/>
            <a:ext cx="11822806" cy="4904767"/>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93E084F6-078B-44CE-81DE-A3B04F59F5F3}" type="datetime3">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fld>
            <a:endParaRPr lang="en-US"/>
          </a:p>
        </p:txBody>
      </p:sp>
      <p:sp>
        <p:nvSpPr>
          <p:cNvPr id="10"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Tree>
  </p:cSld>
  <p:clrMapOvr>
    <a:masterClrMapping/>
  </p:clrMapOvr>
  <p:transition advTm="5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365125"/>
            <a:ext cx="8910917"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10D5C11-4639-4CAA-AAB5-23D14FDF007D}" type="datetime3">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p:nvSpPr>
        <p:spPr>
          <a:xfrm>
            <a:off x="0" y="4035485"/>
            <a:ext cx="12192000" cy="2822515"/>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3" descr="C:\Users\Admin\Desktop\New folder (3)\PPT\AcroLogoTransparant.png"/>
          <p:cNvPicPr>
            <a:picLocks noChangeAspect="1" noChangeArrowheads="1"/>
          </p:cNvPicPr>
          <p:nvPr userDrawn="1"/>
        </p:nvPicPr>
        <p:blipFill>
          <a:blip r:embed="rId2" cstate="print"/>
          <a:srcRect/>
          <a:stretch>
            <a:fillRect/>
          </a:stretch>
        </p:blipFill>
        <p:spPr bwMode="auto">
          <a:xfrm>
            <a:off x="2353479" y="1317808"/>
            <a:ext cx="7485043" cy="1516818"/>
          </a:xfrm>
          <a:prstGeom prst="rect">
            <a:avLst/>
          </a:prstGeom>
          <a:noFill/>
        </p:spPr>
      </p:pic>
      <p:sp>
        <p:nvSpPr>
          <p:cNvPr id="10" name="Rectangle 9"/>
          <p:cNvSpPr/>
          <p:nvPr userDrawn="1"/>
        </p:nvSpPr>
        <p:spPr>
          <a:xfrm>
            <a:off x="246762" y="4621311"/>
            <a:ext cx="11698476" cy="1508105"/>
          </a:xfrm>
          <a:prstGeom prst="rect">
            <a:avLst/>
          </a:prstGeom>
          <a:noFill/>
        </p:spPr>
        <p:txBody>
          <a:bodyPr wrap="square" lIns="91440" tIns="45720" rIns="91440" bIns="45720">
            <a:spAutoFit/>
          </a:bodyPr>
          <a:lstStyle/>
          <a:p>
            <a:pPr algn="ctr"/>
            <a:r>
              <a:rPr lang="en-US" sz="4600" b="1" cap="none" spc="0" dirty="0" smtClean="0">
                <a:ln w="10541" cmpd="sng">
                  <a:solidFill>
                    <a:schemeClr val="accent1">
                      <a:shade val="88000"/>
                      <a:satMod val="110000"/>
                    </a:schemeClr>
                  </a:solidFill>
                  <a:prstDash val="solid"/>
                </a:ln>
                <a:solidFill>
                  <a:schemeClr val="bg1"/>
                </a:solidFill>
                <a:effectLst/>
                <a:latin typeface="Arial Black" panose="020B0A04020102020204" pitchFamily="34" charset="0"/>
              </a:rPr>
              <a:t>Acropolis Institute of Technology &amp; Research, Indore</a:t>
            </a:r>
            <a:endParaRPr lang="en-US" sz="4600" b="1" cap="none" spc="0" dirty="0">
              <a:ln w="10541" cmpd="sng">
                <a:solidFill>
                  <a:schemeClr val="accent1">
                    <a:shade val="88000"/>
                    <a:satMod val="110000"/>
                  </a:schemeClr>
                </a:solidFill>
                <a:prstDash val="solid"/>
              </a:ln>
              <a:solidFill>
                <a:schemeClr val="bg1"/>
              </a:solidFill>
              <a:effectLst/>
              <a:latin typeface="Arial Black" panose="020B0A04020102020204" pitchFamily="34" charset="0"/>
            </a:endParaRPr>
          </a:p>
        </p:txBody>
      </p:sp>
      <p:sp>
        <p:nvSpPr>
          <p:cNvPr id="11" name="TextBox 10"/>
          <p:cNvSpPr txBox="1"/>
          <p:nvPr userDrawn="1"/>
        </p:nvSpPr>
        <p:spPr>
          <a:xfrm>
            <a:off x="8498541" y="6454562"/>
            <a:ext cx="3680012" cy="369332"/>
          </a:xfrm>
          <a:prstGeom prst="rect">
            <a:avLst/>
          </a:prstGeom>
          <a:noFill/>
        </p:spPr>
        <p:txBody>
          <a:bodyPr wrap="square" rtlCol="0">
            <a:spAutoFit/>
          </a:bodyPr>
          <a:lstStyle/>
          <a:p>
            <a:pPr algn="r"/>
            <a:r>
              <a:rPr lang="en-US" b="1" dirty="0" smtClean="0"/>
              <a:t>www.acropolis.in</a:t>
            </a:r>
            <a:endParaRPr lang="en-US" b="1" dirty="0"/>
          </a:p>
        </p:txBody>
      </p:sp>
    </p:spTree>
  </p:cSld>
  <p:clrMapOvr>
    <a:masterClrMapping/>
  </p:clrMapOvr>
  <p:transition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6B4D52C1-AC35-45F3-96F2-AA0057DDFF5B}" type="datetime3">
              <a:rPr lang="en-US" smtClean="0"/>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Animation">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BD3373F7-2FB4-4C26-9892-F1445C0D5D57}" type="datetime3">
              <a:rPr lang="en-US" smtClean="0"/>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fld>
            <a:endParaRPr lang="en-US" dirty="0"/>
          </a:p>
        </p:txBody>
      </p:sp>
      <p:sp>
        <p:nvSpPr>
          <p:cNvPr id="17" name="Content Placeholder 16"/>
          <p:cNvSpPr>
            <a:spLocks noGrp="1"/>
          </p:cNvSpPr>
          <p:nvPr>
            <p:ph sz="quarter" idx="10"/>
          </p:nvPr>
        </p:nvSpPr>
        <p:spPr>
          <a:xfrm>
            <a:off x="172571" y="1418447"/>
            <a:ext cx="11846859" cy="511284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down)">
                                      <p:cBhvr>
                                        <p:cTn id="10" dur="500"/>
                                        <p:tgtEl>
                                          <p:spTgt spid="1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down)">
                                      <p:cBhvr>
                                        <p:cTn id="13" dur="500"/>
                                        <p:tgtEl>
                                          <p:spTgt spid="1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wipe(down)">
                                      <p:cBhvr>
                                        <p:cTn id="16" dur="500"/>
                                        <p:tgtEl>
                                          <p:spTgt spid="1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wipe(down)">
                                      <p:cBhvr>
                                        <p:cTn id="19"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22" presetClass="entr" presetSubtype="4"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2">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3">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4">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 lvl="5">
            <p:tnLst>
              <p:par>
                <p:cTn presetID="2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13"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a:solidFill>
                  <a:schemeClr val="tx1">
                    <a:lumMod val="95000"/>
                    <a:lumOff val="5000"/>
                  </a:schemeClr>
                </a:solidFill>
              </a:defRPr>
            </a:lvl1pPr>
          </a:lstStyle>
          <a:p>
            <a:fld id="{C79B5758-A1D1-4333-BA9B-F81B704585F2}" type="datetime3">
              <a:rPr lang="en-US" smtClean="0"/>
            </a:fld>
            <a:endParaRPr lang="en-US" dirty="0"/>
          </a:p>
        </p:txBody>
      </p:sp>
      <p:sp>
        <p:nvSpPr>
          <p:cNvPr id="14"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a:solidFill>
                  <a:schemeClr val="tx1">
                    <a:lumMod val="95000"/>
                    <a:lumOff val="5000"/>
                  </a:schemeClr>
                </a:solidFill>
              </a:defRPr>
            </a:lvl1pPr>
          </a:lstStyle>
          <a:p>
            <a:r>
              <a:rPr lang="en-US" smtClean="0"/>
              <a:t>Department of Computer Science Engineering</a:t>
            </a:r>
            <a:endParaRPr lang="en-US" dirty="0"/>
          </a:p>
        </p:txBody>
      </p:sp>
      <p:sp>
        <p:nvSpPr>
          <p:cNvPr id="15"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9860EDB8-5305-433F-BE41-D7A86D811DB3}" type="slidenum">
              <a:rPr lang="en-US" smtClean="0"/>
            </a:fld>
            <a:endParaRPr lang="en-US"/>
          </a:p>
        </p:txBody>
      </p:sp>
      <p:sp>
        <p:nvSpPr>
          <p:cNvPr id="17" name="Content Placeholder 16"/>
          <p:cNvSpPr>
            <a:spLocks noGrp="1"/>
          </p:cNvSpPr>
          <p:nvPr>
            <p:ph sz="quarter" idx="10"/>
          </p:nvPr>
        </p:nvSpPr>
        <p:spPr>
          <a:xfrm>
            <a:off x="172571" y="1418447"/>
            <a:ext cx="11846859" cy="5112846"/>
          </a:xfrm>
        </p:spPr>
        <p:txBody>
          <a:bodyPr numCol="2"/>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transition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rmAutofit/>
          </a:bodyPr>
          <a:lstStyle>
            <a:lvl1pPr algn="l">
              <a:defRPr lang="en-US" sz="4400" b="1" kern="1200" dirty="0">
                <a:ln w="0"/>
                <a:solidFill>
                  <a:schemeClr val="tx1"/>
                </a:solidFill>
                <a:effectLst>
                  <a:outerShdw blurRad="38100" dist="25400" dir="5400000" algn="ctr" rotWithShape="0">
                    <a:srgbClr val="6E747A">
                      <a:alpha val="43000"/>
                    </a:srgbClr>
                  </a:outerShdw>
                </a:effectLst>
                <a:latin typeface="Lucida Console" panose="020B0609040504020204" pitchFamily="49" charset="0"/>
                <a:ea typeface="+mn-ea"/>
                <a:cs typeface="+mn-cs"/>
              </a:defRPr>
            </a:lvl1pPr>
          </a:lstStyle>
          <a:p>
            <a:r>
              <a:rPr lang="en-US" dirty="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gn="l">
              <a:lnSpc>
                <a:spcPct val="150000"/>
              </a:lnSpc>
              <a:buNone/>
              <a:defRPr sz="4400" b="1">
                <a:solidFill>
                  <a:schemeClr val="bg1"/>
                </a:solidFill>
                <a:latin typeface="Calibri" panose="020F0502020204030204" pitchFamily="34" charset="0"/>
                <a:cs typeface="Calibri" panose="020F0502020204030204"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522BC3AE-555A-44D4-9802-B795AD814DC9}" type="datetime3">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p:cNvSpPr>
            <a:spLocks noGrp="1"/>
          </p:cNvSpPr>
          <p:nvPr>
            <p:ph type="dt" sz="half" idx="10"/>
          </p:nvPr>
        </p:nvSpPr>
        <p:spPr/>
        <p:txBody>
          <a:bodyPr/>
          <a:lstStyle/>
          <a:p>
            <a:fld id="{B82A71E4-40FC-4C42-99FA-437E5C3E99F2}" type="datetime3">
              <a:rPr lang="en-US" smtClean="0"/>
            </a:fld>
            <a:endParaRPr lang="en-US"/>
          </a:p>
        </p:txBody>
      </p:sp>
      <p:sp>
        <p:nvSpPr>
          <p:cNvPr id="6" name="Footer Placeholder 5"/>
          <p:cNvSpPr>
            <a:spLocks noGrp="1"/>
          </p:cNvSpPr>
          <p:nvPr>
            <p:ph type="ftr" sz="quarter" idx="11"/>
          </p:nvPr>
        </p:nvSpPr>
        <p:spPr/>
        <p:txBody>
          <a:bodyPr/>
          <a:lstStyle/>
          <a:p>
            <a:r>
              <a:rPr lang="en-US" smtClean="0"/>
              <a:t>Department of Computer Science Engineering</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fld>
            <a:endParaRPr lang="en-US"/>
          </a:p>
        </p:txBody>
      </p:sp>
      <p:sp>
        <p:nvSpPr>
          <p:cNvPr id="11"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10" name="Content Placeholder 9"/>
          <p:cNvSpPr>
            <a:spLocks noGrp="1"/>
          </p:cNvSpPr>
          <p:nvPr>
            <p:ph sz="quarter" idx="13"/>
          </p:nvPr>
        </p:nvSpPr>
        <p:spPr>
          <a:xfrm>
            <a:off x="255307" y="1546225"/>
            <a:ext cx="5675313" cy="4935538"/>
          </a:xfrm>
        </p:spPr>
        <p:txBody>
          <a:bodyPr/>
          <a:lstStyle>
            <a:lvl1pPr algn="l">
              <a:defRPr/>
            </a:lvl1pPr>
            <a:lvl2pPr algn="l">
              <a:defRPr/>
            </a:lvl2pPr>
            <a:lvl3pPr algn="l">
              <a:defRPr/>
            </a:lvl3pPr>
            <a:lvl4pPr algn="l">
              <a:defRPr/>
            </a:lvl4pPr>
            <a:lvl5pPr algn="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2" name="Content Placeholder 9"/>
          <p:cNvSpPr>
            <a:spLocks noGrp="1"/>
          </p:cNvSpPr>
          <p:nvPr>
            <p:ph sz="quarter" idx="14"/>
          </p:nvPr>
        </p:nvSpPr>
        <p:spPr>
          <a:xfrm>
            <a:off x="6257152" y="1550708"/>
            <a:ext cx="5675313" cy="4935538"/>
          </a:xfrm>
        </p:spPr>
        <p:txBody>
          <a:bodyPr/>
          <a:lstStyle>
            <a:lvl1pPr algn="l">
              <a:defRPr/>
            </a:lvl1pPr>
            <a:lvl2pPr algn="l">
              <a:defRPr/>
            </a:lvl2pPr>
            <a:lvl3pPr algn="l">
              <a:defRPr/>
            </a:lvl3pPr>
            <a:lvl4pPr algn="l">
              <a:defRPr/>
            </a:lvl4pPr>
            <a:lvl5pPr algn="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p:cNvSpPr/>
          <p:nvPr userDrawn="1"/>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268942" y="1489075"/>
            <a:ext cx="566121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5" name="Text Placeholder 4"/>
          <p:cNvSpPr>
            <a:spLocks noGrp="1"/>
          </p:cNvSpPr>
          <p:nvPr>
            <p:ph type="body" sz="quarter" idx="3"/>
          </p:nvPr>
        </p:nvSpPr>
        <p:spPr>
          <a:xfrm>
            <a:off x="6243452" y="1489075"/>
            <a:ext cx="5670642" cy="641350"/>
          </a:xfrm>
        </p:spPr>
        <p:txBody>
          <a:bodyPr anchor="b">
            <a:norm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7" name="Date Placeholder 6"/>
          <p:cNvSpPr>
            <a:spLocks noGrp="1"/>
          </p:cNvSpPr>
          <p:nvPr>
            <p:ph type="dt" sz="half" idx="10"/>
          </p:nvPr>
        </p:nvSpPr>
        <p:spPr/>
        <p:txBody>
          <a:bodyPr/>
          <a:lstStyle/>
          <a:p>
            <a:fld id="{3F5FDABC-D267-49C7-83F3-562CC21C6A50}" type="datetime3">
              <a:rPr lang="en-US" smtClean="0"/>
            </a:fld>
            <a:endParaRPr lang="en-US"/>
          </a:p>
        </p:txBody>
      </p:sp>
      <p:sp>
        <p:nvSpPr>
          <p:cNvPr id="8" name="Footer Placeholder 7"/>
          <p:cNvSpPr>
            <a:spLocks noGrp="1"/>
          </p:cNvSpPr>
          <p:nvPr>
            <p:ph type="ftr" sz="quarter" idx="11"/>
          </p:nvPr>
        </p:nvSpPr>
        <p:spPr/>
        <p:txBody>
          <a:bodyPr/>
          <a:lstStyle/>
          <a:p>
            <a:r>
              <a:rPr lang="en-US" smtClean="0"/>
              <a:t>Department of Computer Science Engineering</a:t>
            </a:r>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fld>
            <a:endParaRPr lang="en-US"/>
          </a:p>
        </p:txBody>
      </p:sp>
      <p:sp>
        <p:nvSpPr>
          <p:cNvPr id="15"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
        <p:nvSpPr>
          <p:cNvPr id="11" name="Content Placeholder 9"/>
          <p:cNvSpPr>
            <a:spLocks noGrp="1"/>
          </p:cNvSpPr>
          <p:nvPr>
            <p:ph sz="quarter" idx="13"/>
          </p:nvPr>
        </p:nvSpPr>
        <p:spPr>
          <a:xfrm>
            <a:off x="255307" y="2218765"/>
            <a:ext cx="5675313" cy="4262998"/>
          </a:xfrm>
        </p:spPr>
        <p:txBody>
          <a:bodyPr/>
          <a:lstStyle>
            <a:lvl1pPr algn="l">
              <a:defRPr/>
            </a:lvl1pPr>
            <a:lvl2pPr algn="l">
              <a:defRPr/>
            </a:lvl2pPr>
            <a:lvl3pPr algn="l">
              <a:defRPr/>
            </a:lvl3pPr>
            <a:lvl4pPr algn="l">
              <a:defRPr/>
            </a:lvl4pPr>
            <a:lvl5pPr algn="l">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2" name="Content Placeholder 9"/>
          <p:cNvSpPr>
            <a:spLocks noGrp="1"/>
          </p:cNvSpPr>
          <p:nvPr>
            <p:ph sz="quarter" idx="14"/>
          </p:nvPr>
        </p:nvSpPr>
        <p:spPr>
          <a:xfrm>
            <a:off x="6257152" y="2223248"/>
            <a:ext cx="5675313" cy="4262998"/>
          </a:xfrm>
        </p:spPr>
        <p:txBody>
          <a:bodyPr/>
          <a:lstStyle>
            <a:lvl1pPr algn="l">
              <a:defRPr/>
            </a:lvl1pPr>
            <a:lvl2pPr algn="l">
              <a:defRPr/>
            </a:lvl2pPr>
            <a:lvl3pPr algn="l">
              <a:defRPr/>
            </a:lvl3pPr>
            <a:lvl4pPr algn="l">
              <a:defRPr/>
            </a:lvl4pPr>
            <a:lvl5pPr algn="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Date Placeholder 2"/>
          <p:cNvSpPr>
            <a:spLocks noGrp="1"/>
          </p:cNvSpPr>
          <p:nvPr>
            <p:ph type="dt" sz="half" idx="10"/>
          </p:nvPr>
        </p:nvSpPr>
        <p:spPr/>
        <p:txBody>
          <a:bodyPr/>
          <a:lstStyle/>
          <a:p>
            <a:fld id="{9E58F4D8-52B1-4FD0-BBFA-291FFED02CD6}" type="datetime3">
              <a:rPr lang="en-US" smtClean="0"/>
            </a:fld>
            <a:endParaRPr lang="en-US"/>
          </a:p>
        </p:txBody>
      </p:sp>
      <p:sp>
        <p:nvSpPr>
          <p:cNvPr id="4" name="Footer Placeholder 3"/>
          <p:cNvSpPr>
            <a:spLocks noGrp="1"/>
          </p:cNvSpPr>
          <p:nvPr>
            <p:ph type="ftr" sz="quarter" idx="11"/>
          </p:nvPr>
        </p:nvSpPr>
        <p:spPr/>
        <p:txBody>
          <a:bodyPr/>
          <a:lstStyle/>
          <a:p>
            <a:r>
              <a:rPr lang="en-US" smtClean="0"/>
              <a:t>Department of Computer Science Engineering</a:t>
            </a:r>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a:p>
        </p:txBody>
      </p:sp>
      <p:sp>
        <p:nvSpPr>
          <p:cNvPr id="9" name="Title 1"/>
          <p:cNvSpPr>
            <a:spLocks noGrp="1"/>
          </p:cNvSpPr>
          <p:nvPr>
            <p:ph type="title"/>
          </p:nvPr>
        </p:nvSpPr>
        <p:spPr>
          <a:xfrm>
            <a:off x="154546" y="0"/>
            <a:ext cx="11874322" cy="1300766"/>
          </a:xfrm>
        </p:spPr>
        <p:txBody>
          <a:bodyPr anchor="b">
            <a:normAutofit/>
          </a:bodyPr>
          <a:lstStyle>
            <a:lvl1pPr>
              <a:defRPr sz="44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endParaRPr lang="en-US" dirty="0"/>
          </a:p>
        </p:txBody>
      </p:sp>
    </p:spTree>
  </p:cSld>
  <p:clrMapOvr>
    <a:masterClrMapping/>
  </p:clrMapOvr>
  <p:transition advTm="5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4545" y="154547"/>
            <a:ext cx="11835685" cy="1536144"/>
          </a:xfrm>
          <a:prstGeom prst="rect">
            <a:avLst/>
          </a:prstGeom>
        </p:spPr>
        <p:txBody>
          <a:bodyPr vert="horz" lIns="91440" tIns="45720" rIns="91440" bIns="45720" rtlCol="0" anchor="b">
            <a:normAutofit/>
          </a:bodyPr>
          <a:lstStyle/>
          <a:p>
            <a:r>
              <a:rPr lang="en-US" dirty="0"/>
              <a:t>Click to edit Master title style</a:t>
            </a:r>
            <a:endParaRPr lang="en-US" dirty="0"/>
          </a:p>
        </p:txBody>
      </p:sp>
      <p:sp>
        <p:nvSpPr>
          <p:cNvPr id="3" name="Text Placeholder 2"/>
          <p:cNvSpPr>
            <a:spLocks noGrp="1"/>
          </p:cNvSpPr>
          <p:nvPr>
            <p:ph type="body" idx="1"/>
          </p:nvPr>
        </p:nvSpPr>
        <p:spPr>
          <a:xfrm>
            <a:off x="180304" y="1825625"/>
            <a:ext cx="11822806" cy="465244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562416"/>
            <a:ext cx="3200400" cy="274320"/>
          </a:xfrm>
          <a:prstGeom prst="rect">
            <a:avLst/>
          </a:prstGeom>
        </p:spPr>
        <p:txBody>
          <a:bodyPr vert="horz" lIns="91440" tIns="45720" rIns="91440" bIns="45720" rtlCol="0" anchor="ctr"/>
          <a:lstStyle>
            <a:lvl1pPr algn="l">
              <a:defRPr sz="1200" i="1">
                <a:solidFill>
                  <a:schemeClr val="tx1">
                    <a:lumMod val="95000"/>
                    <a:lumOff val="5000"/>
                  </a:schemeClr>
                </a:solidFill>
              </a:defRPr>
            </a:lvl1pPr>
          </a:lstStyle>
          <a:p>
            <a:fld id="{3671FDB4-DEDB-490E-8A3C-58818B21F919}" type="datetime3">
              <a:rPr lang="en-US" smtClean="0"/>
            </a:fld>
            <a:endParaRPr lang="en-US" dirty="0"/>
          </a:p>
        </p:txBody>
      </p:sp>
      <p:sp>
        <p:nvSpPr>
          <p:cNvPr id="5" name="Footer Placeholder 4"/>
          <p:cNvSpPr>
            <a:spLocks noGrp="1"/>
          </p:cNvSpPr>
          <p:nvPr>
            <p:ph type="ftr" sz="quarter" idx="3"/>
          </p:nvPr>
        </p:nvSpPr>
        <p:spPr>
          <a:xfrm>
            <a:off x="4288665" y="6562416"/>
            <a:ext cx="3200400" cy="274320"/>
          </a:xfrm>
          <a:prstGeom prst="rect">
            <a:avLst/>
          </a:prstGeom>
        </p:spPr>
        <p:txBody>
          <a:bodyPr vert="horz" lIns="91440" tIns="45720" rIns="91440" bIns="45720" rtlCol="0" anchor="ctr"/>
          <a:lstStyle>
            <a:lvl1pPr algn="ctr">
              <a:defRPr sz="1200" i="1">
                <a:solidFill>
                  <a:schemeClr val="tx1">
                    <a:lumMod val="95000"/>
                    <a:lumOff val="5000"/>
                  </a:schemeClr>
                </a:solidFill>
              </a:defRPr>
            </a:lvl1pPr>
          </a:lstStyle>
          <a:p>
            <a:r>
              <a:rPr lang="en-US" smtClean="0"/>
              <a:t>Department of Computer Science Engineering</a:t>
            </a:r>
            <a:endParaRPr lang="en-US" dirty="0"/>
          </a:p>
        </p:txBody>
      </p:sp>
      <p:sp>
        <p:nvSpPr>
          <p:cNvPr id="6" name="Slide Number Placeholder 5"/>
          <p:cNvSpPr>
            <a:spLocks noGrp="1"/>
          </p:cNvSpPr>
          <p:nvPr>
            <p:ph type="sldNum" sz="quarter" idx="4"/>
          </p:nvPr>
        </p:nvSpPr>
        <p:spPr>
          <a:xfrm>
            <a:off x="8757642" y="6562416"/>
            <a:ext cx="1371600" cy="274320"/>
          </a:xfrm>
          <a:prstGeom prst="rect">
            <a:avLst/>
          </a:prstGeom>
        </p:spPr>
        <p:txBody>
          <a:bodyPr vert="horz" lIns="91440" tIns="45720" rIns="91440" bIns="45720" rtlCol="0" anchor="ctr"/>
          <a:lstStyle>
            <a:lvl1pPr algn="r">
              <a:defRPr sz="1200" i="1">
                <a:solidFill>
                  <a:schemeClr val="tx1">
                    <a:lumMod val="95000"/>
                    <a:lumOff val="5000"/>
                  </a:schemeClr>
                </a:solidFill>
              </a:defRPr>
            </a:lvl1pPr>
          </a:lstStyle>
          <a:p>
            <a:fld id="{9860EDB8-5305-433F-BE41-D7A86D811DB3}" type="slidenum">
              <a:rPr lang="en-US" smtClean="0"/>
            </a:fld>
            <a:endParaRPr lang="en-US" dirty="0"/>
          </a:p>
        </p:txBody>
      </p:sp>
      <p:pic>
        <p:nvPicPr>
          <p:cNvPr id="8" name="Picture 3" descr="C:\Users\Admin\Desktop\New folder (3)\PPT\AcroLogoTransparant.png"/>
          <p:cNvPicPr>
            <a:picLocks noChangeAspect="1" noChangeArrowheads="1"/>
          </p:cNvPicPr>
          <p:nvPr userDrawn="1"/>
        </p:nvPicPr>
        <p:blipFill>
          <a:blip r:embed="rId15" cstate="print"/>
          <a:srcRect/>
          <a:stretch>
            <a:fillRect/>
          </a:stretch>
        </p:blipFill>
        <p:spPr bwMode="auto">
          <a:xfrm>
            <a:off x="10167750" y="6460506"/>
            <a:ext cx="1828800" cy="370600"/>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advTm="5000">
    <p:fade/>
  </p:transition>
  <p:hf hdr="0"/>
  <p:txStyles>
    <p:titleStyle>
      <a:lvl1pPr algn="l" defTabSz="914400" rtl="0" eaLnBrk="1" latinLnBrk="0" hangingPunct="1">
        <a:spcBef>
          <a:spcPct val="0"/>
        </a:spcBef>
        <a:buNone/>
        <a:defRPr sz="4400" b="1" kern="1200">
          <a:solidFill>
            <a:schemeClr val="accent1">
              <a:lumMod val="75000"/>
            </a:schemeClr>
          </a:solidFill>
          <a:latin typeface="Calibri" panose="020F0502020204030204" pitchFamily="34" charset="0"/>
          <a:ea typeface="+mj-ea"/>
          <a:cs typeface="Calibri" panose="020F0502020204030204" pitchFamily="34" charset="0"/>
        </a:defRPr>
      </a:lvl1pPr>
    </p:titleStyle>
    <p:bodyStyle>
      <a:lvl1pPr marL="228600" indent="-228600" algn="just" defTabSz="914400" rtl="0" eaLnBrk="1" latinLnBrk="0" hangingPunct="1">
        <a:lnSpc>
          <a:spcPct val="90000"/>
        </a:lnSpc>
        <a:spcBef>
          <a:spcPct val="30000"/>
        </a:spcBef>
        <a:buClr>
          <a:srgbClr val="0070C0"/>
        </a:buClr>
        <a:buFont typeface="Wingdings" panose="05000000000000000000" pitchFamily="2" charset="2"/>
        <a:buChar char="v"/>
        <a:defRPr sz="3200" kern="1200">
          <a:solidFill>
            <a:schemeClr val="tx1"/>
          </a:solidFill>
          <a:latin typeface="Calibri" panose="020F0502020204030204" pitchFamily="34" charset="0"/>
          <a:ea typeface="+mn-ea"/>
          <a:cs typeface="Calibri" panose="020F0502020204030204" pitchFamily="34" charset="0"/>
        </a:defRPr>
      </a:lvl1pPr>
      <a:lvl2pPr marL="685800" indent="-228600" algn="just" defTabSz="914400" rtl="0" eaLnBrk="1" latinLnBrk="0" hangingPunct="1">
        <a:lnSpc>
          <a:spcPct val="90000"/>
        </a:lnSpc>
        <a:spcBef>
          <a:spcPct val="30000"/>
        </a:spcBef>
        <a:buClr>
          <a:srgbClr val="0070C0"/>
        </a:buClr>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just" defTabSz="914400" rtl="0" eaLnBrk="1" latinLnBrk="0" hangingPunct="1">
        <a:lnSpc>
          <a:spcPct val="90000"/>
        </a:lnSpc>
        <a:spcBef>
          <a:spcPct val="30000"/>
        </a:spcBef>
        <a:buClr>
          <a:srgbClr val="0070C0"/>
        </a:buClr>
        <a:buFont typeface="Wingdings" panose="05000000000000000000" pitchFamily="2" charset="2"/>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just" defTabSz="914400" rtl="0" eaLnBrk="1" latinLnBrk="0" hangingPunct="1">
        <a:lnSpc>
          <a:spcPct val="90000"/>
        </a:lnSpc>
        <a:spcBef>
          <a:spcPct val="30000"/>
        </a:spcBef>
        <a:buClr>
          <a:srgbClr val="0070C0"/>
        </a:buClr>
        <a:buFont typeface="Courier New" panose="02070309020205020404" pitchFamily="49" charset="0"/>
        <a:buChar char="o"/>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just" defTabSz="914400" rtl="0" eaLnBrk="1" latinLnBrk="0" hangingPunct="1">
        <a:lnSpc>
          <a:spcPct val="90000"/>
        </a:lnSpc>
        <a:spcBef>
          <a:spcPct val="30000"/>
        </a:spcBef>
        <a:buClr>
          <a:srgbClr val="0070C0"/>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Tm="500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t>The purpose of this project is to apply predictive modeling to classify the risk level based on the available past data in the life insurance industry and customer information and recommend the most appropriate model to assess risk and provide solutions to refine underwriting processes.</a:t>
            </a:r>
            <a:endParaRPr lang="en-US" dirty="0" smtClean="0"/>
          </a:p>
          <a:p>
            <a:r>
              <a:rPr lang="en-US" dirty="0" smtClean="0"/>
              <a:t>Companies that underwrite life insurance policies have to evaluate applications carefully. The payouts from life insurance claims are very high relative to the insurance premiums that companies collect from an individual customer.So, this project will surely reduce the high cost payouts life insurance claims.</a:t>
            </a:r>
            <a:endParaRPr lang="en-US" dirty="0" smtClean="0"/>
          </a:p>
          <a:p>
            <a:pPr lvl="1"/>
            <a:endParaRPr lang="en-US" dirty="0" smtClean="0"/>
          </a:p>
          <a:p>
            <a:endParaRPr lang="en-US" dirty="0"/>
          </a:p>
        </p:txBody>
      </p:sp>
      <p:sp>
        <p:nvSpPr>
          <p:cNvPr id="4" name="Date Placeholder 3"/>
          <p:cNvSpPr>
            <a:spLocks noGrp="1"/>
          </p:cNvSpPr>
          <p:nvPr>
            <p:ph type="dt" sz="half" idx="2"/>
          </p:nvPr>
        </p:nvSpPr>
        <p:spPr/>
        <p:txBody>
          <a:bodyPr/>
          <a:lstStyle/>
          <a:p>
            <a:fld id="{B5199DD8-BD4A-4CFD-B98A-9353AD2577AB}"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Analysis</a:t>
            </a:r>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FUNCTIONAL REQUIREMENTS</a:t>
            </a:r>
            <a:endParaRPr lang="en-US" dirty="0" smtClean="0"/>
          </a:p>
          <a:p>
            <a:pPr lvl="1">
              <a:buFont typeface="Arial" panose="020B0604020202020204" pitchFamily="34" charset="0"/>
              <a:buChar char="•"/>
            </a:pPr>
            <a:r>
              <a:rPr lang="en-US" dirty="0" smtClean="0"/>
              <a:t>Obtaining Applicant Data</a:t>
            </a:r>
            <a:endParaRPr lang="en-US" dirty="0" smtClean="0"/>
          </a:p>
          <a:p>
            <a:pPr lvl="1">
              <a:buFont typeface="Arial" panose="020B0604020202020204" pitchFamily="34" charset="0"/>
              <a:buChar char="•"/>
            </a:pPr>
            <a:r>
              <a:rPr lang="en-US" dirty="0" smtClean="0"/>
              <a:t>Preparing Dataset</a:t>
            </a:r>
            <a:endParaRPr lang="en-US" dirty="0" smtClean="0"/>
          </a:p>
          <a:p>
            <a:pPr lvl="1">
              <a:buFont typeface="Arial" panose="020B0604020202020204" pitchFamily="34" charset="0"/>
              <a:buChar char="•"/>
            </a:pPr>
            <a:r>
              <a:rPr lang="en-US" dirty="0" smtClean="0"/>
              <a:t>Data Cleaning</a:t>
            </a:r>
            <a:endParaRPr lang="en-US" dirty="0" smtClean="0"/>
          </a:p>
          <a:p>
            <a:pPr lvl="1">
              <a:buFont typeface="Arial" panose="020B0604020202020204" pitchFamily="34" charset="0"/>
              <a:buChar char="•"/>
            </a:pPr>
            <a:r>
              <a:rPr lang="en-US" dirty="0" smtClean="0"/>
              <a:t>Choosing Appropriate Model</a:t>
            </a:r>
            <a:endParaRPr lang="en-US" dirty="0" smtClean="0"/>
          </a:p>
          <a:p>
            <a:pPr lvl="1">
              <a:buFont typeface="Arial" panose="020B0604020202020204" pitchFamily="34" charset="0"/>
              <a:buChar char="•"/>
            </a:pPr>
            <a:r>
              <a:rPr lang="en-US" dirty="0" smtClean="0"/>
              <a:t>Evaluate Risk Level</a:t>
            </a:r>
            <a:endParaRPr lang="en-US" dirty="0" smtClean="0"/>
          </a:p>
          <a:p>
            <a:pPr marL="457200" lvl="1" indent="0">
              <a:buNone/>
            </a:pPr>
            <a:endParaRPr lang="en-US" dirty="0" smtClean="0"/>
          </a:p>
        </p:txBody>
      </p:sp>
      <p:sp>
        <p:nvSpPr>
          <p:cNvPr id="4" name="Date Placeholder 3"/>
          <p:cNvSpPr>
            <a:spLocks noGrp="1"/>
          </p:cNvSpPr>
          <p:nvPr>
            <p:ph type="dt" sz="half" idx="2"/>
          </p:nvPr>
        </p:nvSpPr>
        <p:spPr/>
        <p:txBody>
          <a:bodyPr/>
          <a:lstStyle/>
          <a:p>
            <a:fld id="{0673EE94-23FD-4634-B22A-DDFE7C35FD25}"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Analysis</a:t>
            </a:r>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NON-FUNCTIONAL REQUIREMENTS</a:t>
            </a:r>
            <a:endParaRPr lang="en-US" dirty="0" smtClean="0"/>
          </a:p>
          <a:p>
            <a:pPr lvl="1">
              <a:buFont typeface="Arial" panose="020B0604020202020204" pitchFamily="34" charset="0"/>
              <a:buChar char="•"/>
            </a:pPr>
            <a:r>
              <a:rPr lang="en-US" sz="2400" dirty="0" smtClean="0"/>
              <a:t>Accuracy &amp; Performance:</a:t>
            </a:r>
            <a:endParaRPr lang="en-US" sz="2400" dirty="0" smtClean="0"/>
          </a:p>
          <a:p>
            <a:pPr marL="457200" lvl="1" indent="0">
              <a:buNone/>
            </a:pPr>
            <a:r>
              <a:rPr lang="en-US" sz="2400" dirty="0"/>
              <a:t> </a:t>
            </a:r>
            <a:r>
              <a:rPr lang="en-US" sz="2400" dirty="0" smtClean="0"/>
              <a:t>		Our model provide the result with high accuracy.</a:t>
            </a:r>
            <a:endParaRPr lang="en-US" sz="2400" dirty="0" smtClean="0"/>
          </a:p>
          <a:p>
            <a:pPr lvl="1">
              <a:buFont typeface="Arial" panose="020B0604020202020204" pitchFamily="34" charset="0"/>
              <a:buChar char="•"/>
            </a:pPr>
            <a:r>
              <a:rPr lang="en-US" sz="2400" dirty="0" smtClean="0"/>
              <a:t>Reliability:</a:t>
            </a:r>
            <a:endParaRPr lang="en-US" sz="2400" dirty="0" smtClean="0"/>
          </a:p>
          <a:p>
            <a:pPr marL="457200" lvl="1" indent="0">
              <a:buNone/>
            </a:pPr>
            <a:r>
              <a:rPr lang="en-US" sz="2400" dirty="0"/>
              <a:t>	</a:t>
            </a:r>
            <a:r>
              <a:rPr lang="en-US" sz="2400" dirty="0" smtClean="0"/>
              <a:t>	Our model is highly reliable for each individual predictions</a:t>
            </a:r>
            <a:endParaRPr lang="en-US" sz="2400" dirty="0" smtClean="0"/>
          </a:p>
          <a:p>
            <a:pPr lvl="1">
              <a:buFont typeface="Arial" panose="020B0604020202020204" pitchFamily="34" charset="0"/>
              <a:buChar char="•"/>
            </a:pPr>
            <a:r>
              <a:rPr lang="en-US" sz="2400" dirty="0" smtClean="0"/>
              <a:t>Maintainability: </a:t>
            </a:r>
            <a:endParaRPr lang="en-US" sz="2400" dirty="0" smtClean="0"/>
          </a:p>
          <a:p>
            <a:pPr marL="457200" lvl="1" indent="0">
              <a:buNone/>
            </a:pPr>
            <a:r>
              <a:rPr lang="en-US" dirty="0"/>
              <a:t>	</a:t>
            </a:r>
            <a:r>
              <a:rPr lang="en-US" dirty="0" smtClean="0"/>
              <a:t>	</a:t>
            </a:r>
            <a:r>
              <a:rPr lang="en-US" sz="2400" dirty="0" smtClean="0"/>
              <a:t>It can easily maintained and modified by intended insurers.</a:t>
            </a:r>
            <a:endParaRPr lang="en-US" sz="2400" dirty="0" smtClean="0"/>
          </a:p>
          <a:p>
            <a:pPr lvl="1">
              <a:buFont typeface="Arial" panose="020B0604020202020204" pitchFamily="34" charset="0"/>
              <a:buChar char="•"/>
            </a:pPr>
            <a:r>
              <a:rPr lang="en-US" sz="2400" dirty="0" smtClean="0"/>
              <a:t>Accessibility:</a:t>
            </a:r>
            <a:endParaRPr lang="en-US" sz="2400" dirty="0" smtClean="0"/>
          </a:p>
          <a:p>
            <a:pPr marL="457200" lvl="1" indent="0">
              <a:buNone/>
            </a:pPr>
            <a:r>
              <a:rPr lang="en-US" sz="2400" dirty="0"/>
              <a:t>	</a:t>
            </a:r>
            <a:r>
              <a:rPr lang="en-US" sz="2400" dirty="0" smtClean="0"/>
              <a:t>	It can be accessible by any authenticated user</a:t>
            </a:r>
            <a:endParaRPr lang="en-US" sz="2400" dirty="0" smtClean="0"/>
          </a:p>
          <a:p>
            <a:pPr lvl="1">
              <a:buFont typeface="Arial" panose="020B0604020202020204" pitchFamily="34" charset="0"/>
              <a:buChar char="•"/>
            </a:pPr>
            <a:endParaRPr lang="en-US" sz="2400" dirty="0" smtClean="0"/>
          </a:p>
          <a:p>
            <a:pPr lvl="1">
              <a:buFont typeface="Arial" panose="020B0604020202020204" pitchFamily="34" charset="0"/>
              <a:buChar char="•"/>
            </a:pPr>
            <a:endParaRPr lang="en-US" sz="2400" dirty="0" smtClean="0"/>
          </a:p>
        </p:txBody>
      </p:sp>
      <p:sp>
        <p:nvSpPr>
          <p:cNvPr id="4" name="Date Placeholder 3"/>
          <p:cNvSpPr>
            <a:spLocks noGrp="1"/>
          </p:cNvSpPr>
          <p:nvPr>
            <p:ph type="dt" sz="half" idx="2"/>
          </p:nvPr>
        </p:nvSpPr>
        <p:spPr/>
        <p:txBody>
          <a:bodyPr/>
          <a:lstStyle/>
          <a:p>
            <a:fld id="{0673EE94-23FD-4634-B22A-DDFE7C35FD25}"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Proposed</a:t>
            </a:r>
            <a:endParaRPr lang="en-US" dirty="0"/>
          </a:p>
        </p:txBody>
      </p:sp>
      <p:sp>
        <p:nvSpPr>
          <p:cNvPr id="4" name="Date Placeholder 3"/>
          <p:cNvSpPr>
            <a:spLocks noGrp="1"/>
          </p:cNvSpPr>
          <p:nvPr>
            <p:ph type="dt" sz="half" idx="2"/>
          </p:nvPr>
        </p:nvSpPr>
        <p:spPr/>
        <p:txBody>
          <a:bodyPr/>
          <a:lstStyle/>
          <a:p>
            <a:fld id="{CCC14821-7DA6-4ADE-AFD5-D1DA34372F1F}" type="datetime3">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3" name="Content Placeholder 2"/>
          <p:cNvSpPr>
            <a:spLocks noGrp="1"/>
          </p:cNvSpPr>
          <p:nvPr>
            <p:ph sz="quarter" idx="10"/>
          </p:nvPr>
        </p:nvSpPr>
        <p:spPr>
          <a:xfrm>
            <a:off x="255430" y="2828339"/>
            <a:ext cx="4879923" cy="3108051"/>
          </a:xfrm>
          <a:prstGeom prst="rect">
            <a:avLst/>
          </a:prstGeom>
        </p:spPr>
        <p:txBody>
          <a:bodyPr/>
          <a:lstStyle/>
          <a:p>
            <a:pPr marL="0" lvl="1" indent="0">
              <a:buNone/>
            </a:pPr>
            <a:r>
              <a:rPr lang="en-US" sz="2400" dirty="0" smtClean="0"/>
              <a:t>This project aims to apply predicting modelling techniques that </a:t>
            </a:r>
            <a:r>
              <a:rPr lang="en-US" sz="2400" dirty="0"/>
              <a:t>accurately classifies risk using a more automated approach to classify risk level based on past data in insurance industry and customer information</a:t>
            </a:r>
            <a:endParaRPr lang="en-US" sz="2400" dirty="0" smtClean="0"/>
          </a:p>
          <a:p>
            <a:pPr>
              <a:buNone/>
            </a:pP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5937" y="2239804"/>
            <a:ext cx="6608972" cy="4009599"/>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Proposed</a:t>
            </a:r>
            <a:endParaRPr lang="en-US" dirty="0"/>
          </a:p>
        </p:txBody>
      </p:sp>
      <p:sp>
        <p:nvSpPr>
          <p:cNvPr id="4" name="Date Placeholder 3"/>
          <p:cNvSpPr>
            <a:spLocks noGrp="1"/>
          </p:cNvSpPr>
          <p:nvPr>
            <p:ph type="dt" sz="half" idx="10"/>
          </p:nvPr>
        </p:nvSpPr>
        <p:spPr/>
        <p:txBody>
          <a:bodyPr/>
          <a:lstStyle/>
          <a:p>
            <a:fld id="{CCC14821-7DA6-4ADE-AFD5-D1DA34372F1F}" type="datetime3">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3" name="Content Placeholder 2"/>
          <p:cNvSpPr>
            <a:spLocks noGrp="1"/>
          </p:cNvSpPr>
          <p:nvPr>
            <p:ph sz="quarter" idx="13"/>
          </p:nvPr>
        </p:nvSpPr>
        <p:spPr>
          <a:xfrm>
            <a:off x="154305" y="2347595"/>
            <a:ext cx="5675630" cy="3682365"/>
          </a:xfrm>
          <a:prstGeom prst="rect">
            <a:avLst/>
          </a:prstGeom>
        </p:spPr>
        <p:txBody>
          <a:bodyPr/>
          <a:lstStyle/>
          <a:p>
            <a:pPr marL="0" lvl="1" indent="0">
              <a:buNone/>
            </a:pPr>
            <a:r>
              <a:rPr lang="en-IN" altLang="en-US" sz="2400" dirty="0" smtClean="0"/>
              <a:t>In t</a:t>
            </a:r>
            <a:r>
              <a:rPr lang="en-US" sz="2400" dirty="0" smtClean="0"/>
              <a:t>his project </a:t>
            </a:r>
            <a:r>
              <a:rPr lang="en-IN" altLang="en-US" sz="2400" dirty="0" smtClean="0"/>
              <a:t>we have used the XGBoost algorithm. XGBoost is an ensemble learning algorithm meaning that it combines the results of many models, called base learners to make a prediction.</a:t>
            </a:r>
            <a:endParaRPr lang="en-IN" altLang="en-US" sz="2400" dirty="0" smtClean="0"/>
          </a:p>
          <a:p>
            <a:pPr marL="0" lvl="1" indent="0">
              <a:buNone/>
            </a:pPr>
            <a:r>
              <a:rPr lang="en-US" sz="2400" dirty="0" smtClean="0"/>
              <a:t>Just like in Random Forests, XGBoost uses Decision Trees as base learners</a:t>
            </a:r>
            <a:r>
              <a:rPr lang="en-IN" altLang="en-US" sz="2400" dirty="0" smtClean="0"/>
              <a:t>.</a:t>
            </a:r>
            <a:endParaRPr lang="en-US" sz="2400" dirty="0" smtClean="0"/>
          </a:p>
          <a:p>
            <a:pPr>
              <a:buNone/>
            </a:pPr>
            <a:endParaRPr lang="en-US" dirty="0"/>
          </a:p>
        </p:txBody>
      </p:sp>
      <p:pic>
        <p:nvPicPr>
          <p:cNvPr id="7" name="Content Placeholder 6" descr="img-3"/>
          <p:cNvPicPr>
            <a:picLocks noGrp="1" noChangeAspect="1"/>
          </p:cNvPicPr>
          <p:nvPr>
            <p:ph sz="quarter" idx="14"/>
          </p:nvPr>
        </p:nvPicPr>
        <p:blipFill>
          <a:blip r:embed="rId1"/>
          <a:stretch>
            <a:fillRect/>
          </a:stretch>
        </p:blipFill>
        <p:spPr>
          <a:xfrm>
            <a:off x="6072505" y="1951355"/>
            <a:ext cx="5675630" cy="3557905"/>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pic>
        <p:nvPicPr>
          <p:cNvPr id="40" name="Picture 40" descr="G:\MAJOR\UML\USE_CASE.png"/>
          <p:cNvPicPr>
            <a:picLocks noGrp="1" noChangeAspect="1" noChangeArrowheads="1"/>
          </p:cNvPicPr>
          <p:nvPr>
            <p:ph sz="quarter" idx="14"/>
          </p:nvPr>
        </p:nvPicPr>
        <p:blipFill>
          <a:blip r:embed="rId1">
            <a:extLst>
              <a:ext uri="{28A0092B-C50C-407E-A947-70E740481C1C}">
                <a14:useLocalDpi xmlns:a14="http://schemas.microsoft.com/office/drawing/2010/main" val="0"/>
              </a:ext>
            </a:extLst>
          </a:blip>
          <a:srcRect/>
          <a:stretch>
            <a:fillRect/>
          </a:stretch>
        </p:blipFill>
        <p:spPr>
          <a:xfrm>
            <a:off x="3253740" y="1802130"/>
            <a:ext cx="5675630" cy="4258310"/>
          </a:xfrm>
          <a:prstGeom prst="rect">
            <a:avLst/>
          </a:prstGeom>
          <a:noFill/>
          <a:ln>
            <a:noFill/>
          </a:ln>
        </p:spPr>
      </p:pic>
      <p:sp>
        <p:nvSpPr>
          <p:cNvPr id="100" name="Text Box 99"/>
          <p:cNvSpPr txBox="1"/>
          <p:nvPr/>
        </p:nvSpPr>
        <p:spPr>
          <a:xfrm>
            <a:off x="4213860" y="6060757"/>
            <a:ext cx="5080000" cy="291465"/>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a:t>
            </a:r>
            <a:r>
              <a:rPr lang="en-US" sz="1300" b="1">
                <a:latin typeface="Cambria" panose="02040503050406030204" charset="0"/>
                <a:cs typeface="Arial" panose="020B0604020202020204" pitchFamily="34" charset="0"/>
              </a:rPr>
              <a:t>Use Case Diagram</a:t>
            </a:r>
            <a:endParaRPr lang="en-US"/>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4213860" y="6060757"/>
            <a:ext cx="5080000" cy="291465"/>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ER </a:t>
            </a:r>
            <a:r>
              <a:rPr lang="en-US" sz="1300" b="1">
                <a:latin typeface="Cambria" panose="02040503050406030204" charset="0"/>
                <a:cs typeface="Arial" panose="020B0604020202020204" pitchFamily="34" charset="0"/>
              </a:rPr>
              <a:t>Diagram</a:t>
            </a:r>
            <a:endParaRPr lang="en-US"/>
          </a:p>
        </p:txBody>
      </p:sp>
      <p:pic>
        <p:nvPicPr>
          <p:cNvPr id="48" name="Picture 48" descr="ER_Diagram"/>
          <p:cNvPicPr>
            <a:picLocks noGrp="1" noChangeAspect="1"/>
          </p:cNvPicPr>
          <p:nvPr>
            <p:ph sz="quarter" idx="14"/>
          </p:nvPr>
        </p:nvPicPr>
        <p:blipFill>
          <a:blip r:embed="rId1" cstate="print">
            <a:extLst>
              <a:ext uri="{28A0092B-C50C-407E-A947-70E740481C1C}">
                <a14:useLocalDpi xmlns:a14="http://schemas.microsoft.com/office/drawing/2010/main" val="0"/>
              </a:ext>
            </a:extLst>
          </a:blip>
          <a:stretch>
            <a:fillRect/>
          </a:stretch>
        </p:blipFill>
        <p:spPr>
          <a:xfrm>
            <a:off x="3224530" y="1546225"/>
            <a:ext cx="5742940" cy="4398645"/>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1550035" y="3835082"/>
            <a:ext cx="5080000" cy="491490"/>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Class</a:t>
            </a:r>
            <a:r>
              <a:rPr lang="en-US" sz="1300" b="1">
                <a:latin typeface="Cambria" panose="02040503050406030204" charset="0"/>
                <a:cs typeface="Arial" panose="020B0604020202020204" pitchFamily="34" charset="0"/>
              </a:rPr>
              <a:t> </a:t>
            </a:r>
            <a:endParaRPr lang="en-US" sz="1300" b="1">
              <a:latin typeface="Cambria" panose="02040503050406030204" charset="0"/>
              <a:cs typeface="Arial" panose="020B0604020202020204" pitchFamily="34" charset="0"/>
            </a:endParaRPr>
          </a:p>
          <a:p>
            <a:pPr indent="0"/>
            <a:r>
              <a:rPr lang="en-IN" altLang="en-US" sz="1300" b="1">
                <a:latin typeface="Cambria" panose="02040503050406030204" charset="0"/>
                <a:cs typeface="Arial" panose="020B0604020202020204" pitchFamily="34" charset="0"/>
              </a:rPr>
              <a:t>	</a:t>
            </a:r>
            <a:r>
              <a:rPr lang="en-US" sz="1300" b="1">
                <a:latin typeface="Cambria" panose="02040503050406030204" charset="0"/>
                <a:cs typeface="Arial" panose="020B0604020202020204" pitchFamily="34" charset="0"/>
              </a:rPr>
              <a:t>Diagram</a:t>
            </a:r>
            <a:endParaRPr lang="en-US"/>
          </a:p>
        </p:txBody>
      </p:sp>
      <p:pic>
        <p:nvPicPr>
          <p:cNvPr id="51" name="Picture 51" descr="Class_Diagram"/>
          <p:cNvPicPr>
            <a:picLocks noGrp="1" noChangeAspect="1"/>
          </p:cNvPicPr>
          <p:nvPr>
            <p:ph sz="quarter" idx="14"/>
          </p:nvPr>
        </p:nvPicPr>
        <p:blipFill>
          <a:blip r:embed="rId1"/>
          <a:stretch>
            <a:fillRect/>
          </a:stretch>
        </p:blipFill>
        <p:spPr>
          <a:xfrm>
            <a:off x="3722370" y="1424305"/>
            <a:ext cx="5036185" cy="5112385"/>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4213860" y="6060757"/>
            <a:ext cx="5080000" cy="291465"/>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Object</a:t>
            </a:r>
            <a:r>
              <a:rPr lang="en-US" sz="1300" b="1">
                <a:latin typeface="Cambria" panose="02040503050406030204" charset="0"/>
                <a:cs typeface="Arial" panose="020B0604020202020204" pitchFamily="34" charset="0"/>
              </a:rPr>
              <a:t> Diagram</a:t>
            </a:r>
            <a:endParaRPr lang="en-US"/>
          </a:p>
        </p:txBody>
      </p:sp>
      <p:pic>
        <p:nvPicPr>
          <p:cNvPr id="46" name="Picture 46" descr="G:\MAJOR\UML\Object Diagram.jpg"/>
          <p:cNvPicPr>
            <a:picLocks noGrp="1" noChangeAspect="1" noChangeArrowheads="1"/>
          </p:cNvPicPr>
          <p:nvPr>
            <p:ph sz="quarter" idx="14"/>
          </p:nvPr>
        </p:nvPicPr>
        <p:blipFill>
          <a:blip r:embed="rId1">
            <a:extLst>
              <a:ext uri="{28A0092B-C50C-407E-A947-70E740481C1C}">
                <a14:useLocalDpi xmlns:a14="http://schemas.microsoft.com/office/drawing/2010/main" val="0"/>
              </a:ext>
            </a:extLst>
          </a:blip>
          <a:srcRect/>
          <a:stretch>
            <a:fillRect/>
          </a:stretch>
        </p:blipFill>
        <p:spPr>
          <a:xfrm>
            <a:off x="3378835" y="1546225"/>
            <a:ext cx="5675630" cy="439293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4655820" y="5783262"/>
            <a:ext cx="5080000" cy="291465"/>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a:t>
            </a:r>
            <a:r>
              <a:rPr lang="en-IN" sz="1300" b="1">
                <a:latin typeface="Cambria" panose="02040503050406030204" charset="0"/>
                <a:cs typeface="Arial" panose="020B0604020202020204" pitchFamily="34" charset="0"/>
              </a:rPr>
              <a:t>Data Flow</a:t>
            </a:r>
            <a:r>
              <a:rPr lang="en-US" sz="1300" b="1">
                <a:latin typeface="Cambria" panose="02040503050406030204" charset="0"/>
                <a:cs typeface="Arial" panose="020B0604020202020204" pitchFamily="34" charset="0"/>
              </a:rPr>
              <a:t> Diagram</a:t>
            </a:r>
            <a:endParaRPr lang="en-US"/>
          </a:p>
        </p:txBody>
      </p:sp>
      <p:pic>
        <p:nvPicPr>
          <p:cNvPr id="47" name="Picture 47" descr="C:\Users\Qc\Downloads\dfd.jpg"/>
          <p:cNvPicPr>
            <a:picLocks noGrp="1" noChangeAspect="1"/>
          </p:cNvPicPr>
          <p:nvPr>
            <p:ph sz="quarter" idx="14"/>
          </p:nvPr>
        </p:nvPicPr>
        <p:blipFill>
          <a:blip r:embed="rId1">
            <a:extLst>
              <a:ext uri="{28A0092B-C50C-407E-A947-70E740481C1C}">
                <a14:useLocalDpi xmlns:a14="http://schemas.microsoft.com/office/drawing/2010/main" val="0"/>
              </a:ext>
            </a:extLst>
          </a:blip>
          <a:srcRect/>
          <a:stretch>
            <a:fillRect/>
          </a:stretch>
        </p:blipFill>
        <p:spPr>
          <a:xfrm>
            <a:off x="3293110" y="1781175"/>
            <a:ext cx="6325235" cy="379857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05576"/>
            <a:ext cx="10515600" cy="1860146"/>
          </a:xfrm>
        </p:spPr>
        <p:txBody>
          <a:bodyPr>
            <a:normAutofit fontScale="90000"/>
          </a:bodyPr>
          <a:lstStyle/>
          <a:p>
            <a:r>
              <a:rPr lang="en-US" dirty="0" smtClean="0"/>
              <a:t>Predicting Risk for New Insurance Using Customer Information</a:t>
            </a:r>
            <a:endParaRPr lang="en-US" dirty="0" smtClean="0"/>
          </a:p>
        </p:txBody>
      </p:sp>
      <p:sp>
        <p:nvSpPr>
          <p:cNvPr id="3" name="Subtitle 2"/>
          <p:cNvSpPr>
            <a:spLocks noGrp="1"/>
          </p:cNvSpPr>
          <p:nvPr>
            <p:ph type="subTitle" idx="1"/>
          </p:nvPr>
        </p:nvSpPr>
        <p:spPr/>
        <p:txBody>
          <a:bodyPr>
            <a:normAutofit fontScale="55000" lnSpcReduction="20000"/>
          </a:bodyPr>
          <a:lstStyle/>
          <a:p>
            <a:r>
              <a:rPr dirty="0" smtClean="0"/>
              <a:t>Submitted to: </a:t>
            </a:r>
            <a:r>
              <a:rPr lang="en-IN" altLang="en-US" dirty="0" smtClean="0"/>
              <a:t>Prof. Narendra Pal Singh Rathore</a:t>
            </a:r>
            <a:r>
              <a:rPr dirty="0" smtClean="0"/>
              <a:t> </a:t>
            </a:r>
            <a:endParaRPr dirty="0" smtClean="0"/>
          </a:p>
          <a:p>
            <a:r>
              <a:rPr dirty="0" smtClean="0"/>
              <a:t>Department of Computer Science and Engineering</a:t>
            </a:r>
            <a:endParaRPr dirty="0" smtClean="0"/>
          </a:p>
        </p:txBody>
      </p:sp>
    </p:spTree>
  </p:cSld>
  <p:clrMapOvr>
    <a:masterClrMapping/>
  </p:clrMapOvr>
  <p:transition advTm="5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4213860" y="6060757"/>
            <a:ext cx="5080000" cy="291465"/>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Sequence </a:t>
            </a:r>
            <a:r>
              <a:rPr lang="en-US" sz="1300" b="1">
                <a:latin typeface="Cambria" panose="02040503050406030204" charset="0"/>
                <a:cs typeface="Arial" panose="020B0604020202020204" pitchFamily="34" charset="0"/>
              </a:rPr>
              <a:t>Diagram</a:t>
            </a:r>
            <a:endParaRPr lang="en-US"/>
          </a:p>
        </p:txBody>
      </p:sp>
      <p:pic>
        <p:nvPicPr>
          <p:cNvPr id="53" name="Picture 53" descr="C:\Users\Qc\Downloads\Sequence_Diagram.JPG"/>
          <p:cNvPicPr>
            <a:picLocks noGrp="1" noChangeAspect="1"/>
          </p:cNvPicPr>
          <p:nvPr>
            <p:ph sz="quarter" idx="14"/>
          </p:nvPr>
        </p:nvPicPr>
        <p:blipFill>
          <a:blip r:embed="rId1">
            <a:extLst>
              <a:ext uri="{28A0092B-C50C-407E-A947-70E740481C1C}">
                <a14:useLocalDpi xmlns:a14="http://schemas.microsoft.com/office/drawing/2010/main" val="0"/>
              </a:ext>
            </a:extLst>
          </a:blip>
          <a:srcRect/>
          <a:stretch>
            <a:fillRect/>
          </a:stretch>
        </p:blipFill>
        <p:spPr>
          <a:xfrm>
            <a:off x="2729865" y="1408430"/>
            <a:ext cx="7154545" cy="459613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2281555" y="3769042"/>
            <a:ext cx="5080000" cy="491490"/>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Activity </a:t>
            </a:r>
            <a:endParaRPr lang="en-IN" altLang="en-US" sz="1300" b="1">
              <a:latin typeface="Cambria" panose="02040503050406030204" charset="0"/>
              <a:cs typeface="Arial" panose="020B0604020202020204" pitchFamily="34" charset="0"/>
            </a:endParaRPr>
          </a:p>
          <a:p>
            <a:pPr indent="0"/>
            <a:r>
              <a:rPr lang="en-IN" altLang="en-US" sz="1300" b="1">
                <a:latin typeface="Cambria" panose="02040503050406030204" charset="0"/>
                <a:cs typeface="Arial" panose="020B0604020202020204" pitchFamily="34" charset="0"/>
              </a:rPr>
              <a:t>	</a:t>
            </a:r>
            <a:r>
              <a:rPr lang="en-US" sz="1300" b="1">
                <a:latin typeface="Cambria" panose="02040503050406030204" charset="0"/>
                <a:cs typeface="Arial" panose="020B0604020202020204" pitchFamily="34" charset="0"/>
              </a:rPr>
              <a:t>Diagram</a:t>
            </a:r>
            <a:endParaRPr lang="en-US"/>
          </a:p>
        </p:txBody>
      </p:sp>
      <p:pic>
        <p:nvPicPr>
          <p:cNvPr id="57" name="Picture 57" descr="G:\MAJOR\UML\ACTIVITY_DIAGRAM.png"/>
          <p:cNvPicPr>
            <a:picLocks noGrp="1" noChangeAspect="1"/>
          </p:cNvPicPr>
          <p:nvPr>
            <p:ph sz="quarter" idx="14"/>
          </p:nvPr>
        </p:nvPicPr>
        <p:blipFill>
          <a:blip r:embed="rId1">
            <a:extLst>
              <a:ext uri="{28A0092B-C50C-407E-A947-70E740481C1C}">
                <a14:useLocalDpi xmlns:a14="http://schemas.microsoft.com/office/drawing/2010/main" val="0"/>
              </a:ext>
            </a:extLst>
          </a:blip>
          <a:srcRect/>
          <a:stretch>
            <a:fillRect/>
          </a:stretch>
        </p:blipFill>
        <p:spPr>
          <a:xfrm>
            <a:off x="4288790" y="1463675"/>
            <a:ext cx="4312285" cy="4935855"/>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Models/Diagrams</a:t>
            </a:r>
            <a:endParaRPr lang="en-US" dirty="0"/>
          </a:p>
        </p:txBody>
      </p:sp>
      <p:sp>
        <p:nvSpPr>
          <p:cNvPr id="3" name="Content Placeholder 2"/>
          <p:cNvSpPr>
            <a:spLocks noGrp="1"/>
          </p:cNvSpPr>
          <p:nvPr>
            <p:ph sz="quarter" idx="13"/>
          </p:nvPr>
        </p:nvSpPr>
        <p:spPr>
          <a:prstGeom prst="rect">
            <a:avLst/>
          </a:prstGeom>
        </p:spPr>
        <p:txBody>
          <a:bodyPr/>
          <a:lstStyle/>
          <a:p>
            <a:endParaRPr lang="en-US" dirty="0" smtClean="0"/>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11"/>
          </p:nvPr>
        </p:nvSpPr>
        <p:spPr/>
        <p:txBody>
          <a:bodyPr/>
          <a:lstStyle/>
          <a:p>
            <a:r>
              <a:rPr lang="en-US" smtClean="0"/>
              <a:t>Department of Computer Science Engineering</a:t>
            </a:r>
            <a:endParaRPr lang="en-US" dirty="0"/>
          </a:p>
        </p:txBody>
      </p:sp>
      <p:sp>
        <p:nvSpPr>
          <p:cNvPr id="100" name="Text Box 99"/>
          <p:cNvSpPr txBox="1"/>
          <p:nvPr/>
        </p:nvSpPr>
        <p:spPr>
          <a:xfrm>
            <a:off x="1304925" y="4108132"/>
            <a:ext cx="5080000" cy="491490"/>
          </a:xfrm>
          <a:prstGeom prst="rect">
            <a:avLst/>
          </a:prstGeom>
          <a:noFill/>
          <a:ln w="9525">
            <a:noFill/>
          </a:ln>
        </p:spPr>
        <p:txBody>
          <a:bodyPr>
            <a:spAutoFit/>
          </a:bodyPr>
          <a:lstStyle/>
          <a:p>
            <a:pPr indent="0"/>
            <a:r>
              <a:rPr lang="en-US" sz="1300" b="1">
                <a:latin typeface="Cambria" panose="02040503050406030204" charset="0"/>
                <a:cs typeface="Arial" panose="020B0604020202020204" pitchFamily="34" charset="0"/>
              </a:rPr>
              <a:t> </a:t>
            </a:r>
            <a:r>
              <a:rPr lang="en-IN" altLang="en-US" sz="1300" b="1">
                <a:latin typeface="Cambria" panose="02040503050406030204" charset="0"/>
                <a:cs typeface="Arial" panose="020B0604020202020204" pitchFamily="34" charset="0"/>
              </a:rPr>
              <a:t>	 Deployment</a:t>
            </a:r>
            <a:endParaRPr lang="en-IN" altLang="en-US" sz="1300" b="1">
              <a:latin typeface="Cambria" panose="02040503050406030204" charset="0"/>
              <a:cs typeface="Arial" panose="020B0604020202020204" pitchFamily="34" charset="0"/>
            </a:endParaRPr>
          </a:p>
          <a:p>
            <a:pPr indent="0"/>
            <a:r>
              <a:rPr lang="en-IN" altLang="en-US" sz="1300" b="1">
                <a:latin typeface="Cambria" panose="02040503050406030204" charset="0"/>
                <a:cs typeface="Arial" panose="020B0604020202020204" pitchFamily="34" charset="0"/>
              </a:rPr>
              <a:t>	</a:t>
            </a:r>
            <a:r>
              <a:rPr lang="en-US" sz="1300" b="1">
                <a:latin typeface="Cambria" panose="02040503050406030204" charset="0"/>
                <a:cs typeface="Arial" panose="020B0604020202020204" pitchFamily="34" charset="0"/>
              </a:rPr>
              <a:t>Diagram</a:t>
            </a:r>
            <a:endParaRPr lang="en-US"/>
          </a:p>
        </p:txBody>
      </p:sp>
      <p:pic>
        <p:nvPicPr>
          <p:cNvPr id="10" name="Picture 10" descr="Deployment"/>
          <p:cNvPicPr>
            <a:picLocks noGrp="1" noChangeAspect="1"/>
          </p:cNvPicPr>
          <p:nvPr>
            <p:ph sz="quarter" idx="14"/>
          </p:nvPr>
        </p:nvPicPr>
        <p:blipFill>
          <a:blip r:embed="rId1"/>
          <a:srcRect l="1" r="184" b="17060"/>
          <a:stretch>
            <a:fillRect/>
          </a:stretch>
        </p:blipFill>
        <p:spPr>
          <a:xfrm>
            <a:off x="3679190" y="1424305"/>
            <a:ext cx="4833620" cy="4935855"/>
          </a:xfrm>
          <a:prstGeom prst="rect">
            <a:avLst/>
          </a:prstGeom>
          <a:ln>
            <a:noFill/>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smtClean="0"/>
              <a:t>Flowchart</a:t>
            </a:r>
            <a:endParaRPr lang="en-IN" altLang="en-US" dirty="0"/>
          </a:p>
        </p:txBody>
      </p:sp>
      <p:sp>
        <p:nvSpPr>
          <p:cNvPr id="3" name="Content Placeholder 2"/>
          <p:cNvSpPr>
            <a:spLocks noGrp="1"/>
          </p:cNvSpPr>
          <p:nvPr>
            <p:ph sz="quarter" idx="10"/>
          </p:nvPr>
        </p:nvSpPr>
        <p:spPr>
          <a:prstGeom prst="rect">
            <a:avLst/>
          </a:prstGeom>
        </p:spPr>
        <p:txBody>
          <a:bodyPr/>
          <a:lstStyle/>
          <a:p>
            <a:r>
              <a:rPr lang="en-US" dirty="0"/>
              <a:t>System Architecture</a:t>
            </a:r>
            <a:endParaRPr lang="en-US" dirty="0"/>
          </a:p>
          <a:p>
            <a:pPr lvl="1">
              <a:buNone/>
            </a:pPr>
            <a:endParaRPr lang="en-US" dirty="0" smtClean="0"/>
          </a:p>
          <a:p>
            <a:endParaRPr lang="en-US" dirty="0"/>
          </a:p>
        </p:txBody>
      </p:sp>
      <p:sp>
        <p:nvSpPr>
          <p:cNvPr id="4" name="Date Placeholder 3"/>
          <p:cNvSpPr>
            <a:spLocks noGrp="1"/>
          </p:cNvSpPr>
          <p:nvPr>
            <p:ph type="dt" sz="half" idx="2"/>
          </p:nvPr>
        </p:nvSpPr>
        <p:spPr/>
        <p:txBody>
          <a:bodyPr/>
          <a:lstStyle/>
          <a:p>
            <a:fld id="{690D66B5-0748-44FF-AF3B-576310E5A659}"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3280" y="2976477"/>
            <a:ext cx="8745338" cy="1678649"/>
          </a:xfrm>
          <a:prstGeom prst="rect">
            <a:avLst/>
          </a:prstGeom>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fontScale="90000" lnSpcReduction="10000"/>
          </a:bodyPr>
          <a:lstStyle/>
          <a:p>
            <a:r>
              <a:rPr lang="en-US" dirty="0" smtClean="0"/>
              <a:t>The main foundational block of insurance industry is to estimate the future events and measure the associated risk of these events, hence it is needless to say that predictive analytics is used widely to determine the risk factor associated with the applicant. Analyzing thousands of applicant data manually may take large amount of time due to these reason insurance industries are considered as slow-moving industry.</a:t>
            </a:r>
            <a:endParaRPr lang="en-US" dirty="0" smtClean="0"/>
          </a:p>
          <a:p>
            <a:r>
              <a:rPr lang="en-US" dirty="0" smtClean="0"/>
              <a:t>In the real world, supervised learning can be used for Risk Assessment, Image classification, Fraud Detection, spam filtering, etc.</a:t>
            </a:r>
            <a:endParaRPr lang="en-US" dirty="0" smtClean="0"/>
          </a:p>
          <a:p>
            <a:r>
              <a:rPr lang="en-US" dirty="0" smtClean="0"/>
              <a:t>In our project we are using supervised machine learning techniques. The dataset collected from kaggle website is a labelled data that contains risk levels (1-8) as a response variable. We train our model using this dataset and try to predict the new customer’s risk level.</a:t>
            </a:r>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t>To predict the risk level of different applicants we have use </a:t>
            </a:r>
            <a:r>
              <a:rPr lang="en-IN" altLang="en-US" dirty="0" smtClean="0"/>
              <a:t>the random forest</a:t>
            </a:r>
            <a:r>
              <a:rPr lang="en-US" dirty="0" smtClean="0"/>
              <a:t> predictive model</a:t>
            </a:r>
            <a:r>
              <a:rPr lang="en-IN" altLang="en-US" dirty="0" smtClean="0"/>
              <a:t>.</a:t>
            </a:r>
            <a:endParaRPr lang="en-IN" altLang="en-US" dirty="0" smtClean="0"/>
          </a:p>
          <a:p>
            <a:pPr marL="0" indent="0">
              <a:buNone/>
            </a:pPr>
            <a:endParaRPr lang="en-IN" altLang="en-US" dirty="0" smtClean="0"/>
          </a:p>
          <a:p>
            <a:r>
              <a:rPr lang="en-US" dirty="0" smtClean="0"/>
              <a:t>Random forest is a Supervised Machine Learning Algorithm that is used widely in Classification and Regression problems. It builds decision trees on different samples and takes their majority vote for classification and average in case of regression.</a:t>
            </a:r>
            <a:endParaRPr lang="en-US" dirty="0" smtClean="0"/>
          </a:p>
          <a:p>
            <a:r>
              <a:rPr lang="en-US" dirty="0" smtClean="0"/>
              <a:t>Once the risk level are predicted the premium for the insurance policy are displayed to the customer.</a:t>
            </a:r>
            <a:endParaRPr lang="en-US" dirty="0" smtClean="0"/>
          </a:p>
          <a:p>
            <a:pPr marL="0" indent="0">
              <a:buNone/>
            </a:pPr>
            <a:endParaRPr lang="en-US" dirty="0" smtClean="0"/>
          </a:p>
          <a:p>
            <a:pPr marL="0" indent="0">
              <a:buNone/>
            </a:pPr>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Following is the result when K-fold cross validation is applied into the dataset using Random Forest:</a:t>
            </a:r>
            <a:endParaRPr lang="en-US" dirty="0" smtClean="0"/>
          </a:p>
          <a:p>
            <a:pPr marL="0" indent="0">
              <a:buNone/>
            </a:pPr>
            <a:endParaRPr lang="en-US" dirty="0" smtClean="0"/>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26" name="Picture 26"/>
          <p:cNvPicPr>
            <a:picLocks noChangeAspect="1"/>
          </p:cNvPicPr>
          <p:nvPr/>
        </p:nvPicPr>
        <p:blipFill>
          <a:blip r:embed="rId1"/>
          <a:stretch>
            <a:fillRect/>
          </a:stretch>
        </p:blipFill>
        <p:spPr>
          <a:xfrm>
            <a:off x="729615" y="2804795"/>
            <a:ext cx="8798560" cy="2253615"/>
          </a:xfrm>
          <a:prstGeom prst="rect">
            <a:avLst/>
          </a:prstGeom>
        </p:spPr>
      </p:pic>
      <p:sp>
        <p:nvSpPr>
          <p:cNvPr id="100" name="Text Box 99"/>
          <p:cNvSpPr txBox="1"/>
          <p:nvPr/>
        </p:nvSpPr>
        <p:spPr>
          <a:xfrm>
            <a:off x="729615" y="5164137"/>
            <a:ext cx="5080000" cy="291465"/>
          </a:xfrm>
          <a:prstGeom prst="rect">
            <a:avLst/>
          </a:prstGeom>
          <a:noFill/>
          <a:ln w="9525">
            <a:noFill/>
          </a:ln>
        </p:spPr>
        <p:txBody>
          <a:bodyPr>
            <a:spAutoFit/>
          </a:bodyPr>
          <a:lstStyle/>
          <a:p>
            <a:pPr indent="0"/>
            <a:r>
              <a:rPr lang="en-US" sz="1300" b="0">
                <a:latin typeface="Cambria" panose="02040503050406030204" charset="0"/>
                <a:cs typeface="Times New Roman" panose="02020603050405020304" charset="0"/>
              </a:rPr>
              <a:t>Accuracy: </a:t>
            </a:r>
            <a:r>
              <a:rPr lang="en-US" sz="1300" b="0">
                <a:solidFill>
                  <a:srgbClr val="212121"/>
                </a:solidFill>
                <a:latin typeface="Cambria" panose="02040503050406030204" charset="0"/>
                <a:cs typeface="Times New Roman" panose="02020603050405020304" charset="0"/>
              </a:rPr>
              <a:t>0.8294600260909961</a:t>
            </a:r>
            <a:endParaRPr lang="en-US"/>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14" name="Picture 14" descr="1"/>
          <p:cNvPicPr>
            <a:picLocks noChangeAspect="1"/>
          </p:cNvPicPr>
          <p:nvPr/>
        </p:nvPicPr>
        <p:blipFill>
          <a:blip r:embed="rId1"/>
          <a:stretch>
            <a:fillRect/>
          </a:stretch>
        </p:blipFill>
        <p:spPr>
          <a:xfrm>
            <a:off x="2475865" y="2138680"/>
            <a:ext cx="6825615" cy="3485515"/>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16" name="Picture 16" descr="Registration"/>
          <p:cNvPicPr>
            <a:picLocks noChangeAspect="1"/>
          </p:cNvPicPr>
          <p:nvPr/>
        </p:nvPicPr>
        <p:blipFill>
          <a:blip r:embed="rId1"/>
          <a:stretch>
            <a:fillRect/>
          </a:stretch>
        </p:blipFill>
        <p:spPr>
          <a:xfrm>
            <a:off x="3024505" y="2101850"/>
            <a:ext cx="5640705" cy="3685540"/>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17" name="Picture 17" descr="login"/>
          <p:cNvPicPr>
            <a:picLocks noChangeAspect="1"/>
          </p:cNvPicPr>
          <p:nvPr/>
        </p:nvPicPr>
        <p:blipFill>
          <a:blip r:embed="rId1"/>
          <a:stretch>
            <a:fillRect/>
          </a:stretch>
        </p:blipFill>
        <p:spPr>
          <a:xfrm>
            <a:off x="3024188" y="2153920"/>
            <a:ext cx="5733415" cy="3642360"/>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402238"/>
            <a:ext cx="4802944" cy="2187227"/>
          </a:xfrm>
        </p:spPr>
        <p:txBody>
          <a:bodyPr anchor="t" anchorCtr="0"/>
          <a:lstStyle/>
          <a:p>
            <a:r>
              <a:rPr sz="3200" smtClean="0"/>
              <a:t>Supervised by:</a:t>
            </a:r>
            <a:br>
              <a:rPr sz="3200" smtClean="0"/>
            </a:br>
            <a:r>
              <a:rPr sz="3200" smtClean="0"/>
              <a:t>Prof.</a:t>
            </a:r>
            <a:r>
              <a:rPr lang="en-IN" altLang="en-US" sz="3200" smtClean="0"/>
              <a:t>Narendra Pal Singh Rathore</a:t>
            </a:r>
            <a:endParaRPr lang="en-IN" altLang="en-US" sz="3200" dirty="0" smtClean="0"/>
          </a:p>
        </p:txBody>
      </p:sp>
      <p:sp>
        <p:nvSpPr>
          <p:cNvPr id="3" name="Text Placeholder 2"/>
          <p:cNvSpPr>
            <a:spLocks noGrp="1"/>
          </p:cNvSpPr>
          <p:nvPr>
            <p:ph type="body" idx="1"/>
          </p:nvPr>
        </p:nvSpPr>
        <p:spPr>
          <a:xfrm>
            <a:off x="6323308" y="2025748"/>
            <a:ext cx="5269424" cy="2827606"/>
          </a:xfrm>
        </p:spPr>
        <p:txBody>
          <a:bodyPr>
            <a:normAutofit fontScale="87500" lnSpcReduction="10000"/>
          </a:bodyPr>
          <a:lstStyle/>
          <a:p>
            <a:pPr>
              <a:lnSpc>
                <a:spcPct val="120000"/>
              </a:lnSpc>
              <a:spcBef>
                <a:spcPts val="0"/>
              </a:spcBef>
            </a:pPr>
            <a:r>
              <a:rPr lang="en-US" dirty="0" smtClean="0"/>
              <a:t>Team Members</a:t>
            </a:r>
            <a:endParaRPr lang="en-US" dirty="0" smtClean="0"/>
          </a:p>
          <a:p>
            <a:pPr>
              <a:lnSpc>
                <a:spcPct val="120000"/>
              </a:lnSpc>
              <a:spcBef>
                <a:spcPts val="0"/>
              </a:spcBef>
            </a:pPr>
            <a:r>
              <a:rPr lang="en-US" dirty="0" smtClean="0"/>
              <a:t>1.</a:t>
            </a:r>
            <a:r>
              <a:rPr lang="en-IN" altLang="en-US" dirty="0" smtClean="0"/>
              <a:t>Durgesh Sharma</a:t>
            </a:r>
            <a:endParaRPr lang="en-US" dirty="0" smtClean="0"/>
          </a:p>
          <a:p>
            <a:pPr>
              <a:lnSpc>
                <a:spcPct val="120000"/>
              </a:lnSpc>
              <a:spcBef>
                <a:spcPts val="0"/>
              </a:spcBef>
            </a:pPr>
            <a:r>
              <a:rPr lang="en-US" dirty="0" smtClean="0"/>
              <a:t>2.</a:t>
            </a:r>
            <a:r>
              <a:rPr lang="en-IN" altLang="en-US" dirty="0" smtClean="0"/>
              <a:t>Harshala Gaikwad</a:t>
            </a:r>
            <a:endParaRPr lang="en-US" dirty="0" smtClean="0"/>
          </a:p>
          <a:p>
            <a:pPr>
              <a:lnSpc>
                <a:spcPct val="120000"/>
              </a:lnSpc>
              <a:spcBef>
                <a:spcPts val="0"/>
              </a:spcBef>
            </a:pPr>
            <a:r>
              <a:rPr lang="en-US" dirty="0" smtClean="0"/>
              <a:t>3.</a:t>
            </a:r>
            <a:r>
              <a:rPr lang="en-IN" altLang="en-US" dirty="0" smtClean="0"/>
              <a:t>Kartavya Verma</a:t>
            </a:r>
            <a:endParaRPr lang="en-US" dirty="0" smtClean="0"/>
          </a:p>
          <a:p>
            <a:pPr>
              <a:lnSpc>
                <a:spcPct val="120000"/>
              </a:lnSpc>
              <a:spcBef>
                <a:spcPts val="0"/>
              </a:spcBef>
            </a:pPr>
            <a:endParaRPr lang="en-US" dirty="0"/>
          </a:p>
        </p:txBody>
      </p:sp>
      <p:sp>
        <p:nvSpPr>
          <p:cNvPr id="4" name="Date Placeholder 3"/>
          <p:cNvSpPr>
            <a:spLocks noGrp="1"/>
          </p:cNvSpPr>
          <p:nvPr>
            <p:ph type="dt" sz="half" idx="10"/>
          </p:nvPr>
        </p:nvSpPr>
        <p:spPr/>
        <p:txBody>
          <a:bodyPr/>
          <a:lstStyle/>
          <a:p>
            <a:fld id="{9A1B14C0-9C57-4BFD-9C3E-891C212384C8}" type="datetime3">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fld>
            <a:endParaRPr lang="en-US"/>
          </a:p>
        </p:txBody>
      </p:sp>
    </p:spTree>
  </p:cSld>
  <p:clrMapOvr>
    <a:masterClrMapping/>
  </p:clrMapOvr>
  <p:transition advTm="500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34" name="Picture 34" descr="form"/>
          <p:cNvPicPr>
            <a:picLocks noChangeAspect="1"/>
          </p:cNvPicPr>
          <p:nvPr/>
        </p:nvPicPr>
        <p:blipFill>
          <a:blip r:embed="rId1"/>
          <a:stretch>
            <a:fillRect/>
          </a:stretch>
        </p:blipFill>
        <p:spPr>
          <a:xfrm>
            <a:off x="3233103" y="2053590"/>
            <a:ext cx="5725795" cy="4230370"/>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30909" t="15910" r="28069" b="16317"/>
          <a:stretch>
            <a:fillRect/>
          </a:stretch>
        </p:blipFill>
        <p:spPr>
          <a:xfrm>
            <a:off x="2826327" y="2008909"/>
            <a:ext cx="5818909" cy="4225636"/>
          </a:xfrm>
          <a:prstGeom prst="rect">
            <a:avLst/>
          </a:prstGeo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premium webpage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5341" t="12878" r="4205" b="35939"/>
          <a:stretch>
            <a:fillRect/>
          </a:stretch>
        </p:blipFill>
        <p:spPr>
          <a:xfrm>
            <a:off x="2216727" y="2563091"/>
            <a:ext cx="7536873" cy="3505200"/>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0"/>
          </p:nvPr>
        </p:nvSpPr>
        <p:spPr>
          <a:prstGeom prst="rect">
            <a:avLst/>
          </a:prstGeom>
        </p:spPr>
        <p:txBody>
          <a:bodyPr>
            <a:normAutofit/>
          </a:bodyPr>
          <a:lstStyle/>
          <a:p>
            <a:r>
              <a:rPr lang="en-US" dirty="0" smtClean="0">
                <a:sym typeface="+mn-ea"/>
              </a:rPr>
              <a:t>The Following are the screenshots of the result of the project :</a:t>
            </a:r>
            <a:endParaRPr lang="en-US" dirty="0" smtClean="0">
              <a:sym typeface="+mn-ea"/>
            </a:endParaRPr>
          </a:p>
          <a:p>
            <a:endParaRPr lang="en-US" dirty="0"/>
          </a:p>
        </p:txBody>
      </p:sp>
      <p:sp>
        <p:nvSpPr>
          <p:cNvPr id="4" name="Date Placeholder 3"/>
          <p:cNvSpPr>
            <a:spLocks noGrp="1"/>
          </p:cNvSpPr>
          <p:nvPr>
            <p:ph type="dt" sz="half" idx="2"/>
          </p:nvPr>
        </p:nvSpPr>
        <p:spPr/>
        <p:txBody>
          <a:bodyPr/>
          <a:lstStyle/>
          <a:p>
            <a:fld id="{B0F43FAE-5C00-493C-AEA8-94B51439705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pic>
        <p:nvPicPr>
          <p:cNvPr id="36" name="Picture 36" descr="Reject"/>
          <p:cNvPicPr>
            <a:picLocks noChangeAspect="1"/>
          </p:cNvPicPr>
          <p:nvPr/>
        </p:nvPicPr>
        <p:blipFill>
          <a:blip r:embed="rId1"/>
          <a:stretch>
            <a:fillRect/>
          </a:stretch>
        </p:blipFill>
        <p:spPr>
          <a:xfrm>
            <a:off x="2853690" y="2459990"/>
            <a:ext cx="7275830" cy="2750185"/>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Testing/Test Cases</a:t>
            </a:r>
            <a:endParaRPr lang="en-US" dirty="0"/>
          </a:p>
        </p:txBody>
      </p:sp>
      <p:sp>
        <p:nvSpPr>
          <p:cNvPr id="3" name="Content Placeholder 2"/>
          <p:cNvSpPr>
            <a:spLocks noGrp="1"/>
          </p:cNvSpPr>
          <p:nvPr>
            <p:ph sz="quarter" idx="10"/>
          </p:nvPr>
        </p:nvSpPr>
        <p:spPr>
          <a:prstGeom prst="rect">
            <a:avLst/>
          </a:prstGeom>
        </p:spPr>
        <p:txBody>
          <a:bodyPr/>
          <a:lstStyle/>
          <a:p>
            <a:r>
              <a:rPr lang="en-US" dirty="0" smtClean="0"/>
              <a:t>Testing assesses the quality of the product. It is a process that is done during the development process. </a:t>
            </a:r>
            <a:endParaRPr lang="en-US" dirty="0" smtClean="0"/>
          </a:p>
          <a:p>
            <a:pPr marL="0" indent="0">
              <a:buNone/>
            </a:pPr>
            <a:endParaRPr lang="en-US" dirty="0"/>
          </a:p>
        </p:txBody>
      </p:sp>
      <p:sp>
        <p:nvSpPr>
          <p:cNvPr id="4" name="Date Placeholder 3"/>
          <p:cNvSpPr>
            <a:spLocks noGrp="1"/>
          </p:cNvSpPr>
          <p:nvPr>
            <p:ph type="dt" sz="half" idx="2"/>
          </p:nvPr>
        </p:nvSpPr>
        <p:spPr/>
        <p:txBody>
          <a:bodyPr/>
          <a:lstStyle/>
          <a:p>
            <a:fld id="{8548E0D0-FE0B-4E5E-A356-46A0FEC8764C}"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
        <p:nvSpPr>
          <p:cNvPr id="100" name="Text Box 99"/>
          <p:cNvSpPr txBox="1"/>
          <p:nvPr/>
        </p:nvSpPr>
        <p:spPr>
          <a:xfrm>
            <a:off x="3551555" y="2450148"/>
            <a:ext cx="5080000" cy="553085"/>
          </a:xfrm>
          <a:prstGeom prst="rect">
            <a:avLst/>
          </a:prstGeom>
          <a:noFill/>
          <a:ln w="9525">
            <a:noFill/>
          </a:ln>
        </p:spPr>
        <p:txBody>
          <a:bodyPr>
            <a:spAutoFit/>
          </a:bodyPr>
          <a:lstStyle/>
          <a:p>
            <a:pPr indent="0"/>
            <a:r>
              <a:rPr lang="en-US" sz="1200" b="1" u="sng">
                <a:latin typeface="Times New Roman" panose="02020603050405020304" charset="0"/>
                <a:cs typeface="Arial" panose="020B0604020202020204" pitchFamily="34" charset="0"/>
              </a:rPr>
              <a:t>TEST CASE: 1</a:t>
            </a:r>
            <a:endParaRPr lang="en-US" b="0">
              <a:latin typeface="Times New Roman" panose="02020603050405020304" charset="0"/>
              <a:cs typeface="Arial" panose="020B0604020202020204" pitchFamily="34" charset="0"/>
            </a:endParaRPr>
          </a:p>
          <a:p>
            <a:pPr indent="0"/>
            <a:r>
              <a:rPr lang="en-US" b="0">
                <a:latin typeface="Times New Roman" panose="02020603050405020304" charset="0"/>
                <a:cs typeface="Arial" panose="020B0604020202020204" pitchFamily="34" charset="0"/>
              </a:rPr>
              <a:t> </a:t>
            </a:r>
            <a:endParaRPr lang="en-US"/>
          </a:p>
        </p:txBody>
      </p:sp>
      <p:graphicFrame>
        <p:nvGraphicFramePr>
          <p:cNvPr id="7" name="Table 6"/>
          <p:cNvGraphicFramePr/>
          <p:nvPr/>
        </p:nvGraphicFramePr>
        <p:xfrm>
          <a:off x="3556000" y="2787333"/>
          <a:ext cx="4724400" cy="3885565"/>
        </p:xfrm>
        <a:graphic>
          <a:graphicData uri="http://schemas.openxmlformats.org/drawingml/2006/table">
            <a:tbl>
              <a:tblPr firstRow="1" bandRow="1">
                <a:tableStyleId>{5940675A-B579-460E-94D1-54222C63F5DA}</a:tableStyleId>
              </a:tblPr>
              <a:tblGrid>
                <a:gridCol w="901700"/>
                <a:gridCol w="3822700"/>
              </a:tblGrid>
              <a:tr h="304800">
                <a:tc>
                  <a:txBody>
                    <a:bodyPr/>
                    <a:lstStyle/>
                    <a:p>
                      <a:pPr indent="0" algn="ctr">
                        <a:buNone/>
                      </a:pPr>
                      <a:r>
                        <a:rPr lang="en-US" sz="1200" b="0">
                          <a:latin typeface="Times New Roman" panose="02020603050405020304" charset="0"/>
                          <a:cs typeface="Times New Roman" panose="02020603050405020304" charset="0"/>
                        </a:rPr>
                        <a:t>Test Case ID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TC001</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rowSpan="2">
                  <a:txBody>
                    <a:bodyPr/>
                    <a:lstStyle/>
                    <a:p>
                      <a:pPr indent="0" algn="ctr">
                        <a:buNone/>
                      </a:pPr>
                      <a:r>
                        <a:rPr lang="en-US" sz="1200" b="0">
                          <a:latin typeface="Times New Roman" panose="02020603050405020304" charset="0"/>
                          <a:cs typeface="Times New Roman" panose="02020603050405020304" charset="0"/>
                        </a:rPr>
                        <a:t>Test Case Summary</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It will check the input values from the user and according to the values it will accept or reject the insurance policy as per the machine learning algorithm</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rowSpan="2">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215900">
                <a:tc rowSpan="2">
                  <a:txBody>
                    <a:bodyPr/>
                    <a:lstStyle/>
                    <a:p>
                      <a:pPr indent="0" algn="ctr">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indent="0">
                        <a:buNone/>
                      </a:pPr>
                      <a:r>
                        <a:rPr lang="en-US" sz="600" b="0" dirty="0">
                          <a:latin typeface="Times New Roman" panose="02020603050405020304" charset="0"/>
                          <a:cs typeface="Times New Roman" panose="02020603050405020304" charset="0"/>
                        </a:rPr>
                        <a:t> </a:t>
                      </a:r>
                      <a:endParaRPr lang="en-US" sz="600" b="0" dirty="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266700">
                <a:tc rowSpan="2">
                  <a:txBody>
                    <a:bodyPr/>
                    <a:lstStyle/>
                    <a:p>
                      <a:pPr indent="0">
                        <a:buNone/>
                      </a:pPr>
                      <a:r>
                        <a:rPr lang="en-US" sz="1200" b="0">
                          <a:latin typeface="Times New Roman" panose="02020603050405020304" charset="0"/>
                          <a:cs typeface="Times New Roman" panose="02020603050405020304" charset="0"/>
                        </a:rPr>
                        <a:t>Test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User enter the values in the insurance form. Machine Learning Model gives the predicted 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indent="0">
                        <a:buNone/>
                      </a:pPr>
                      <a:r>
                        <a:rPr lang="en-US" sz="400" b="0">
                          <a:latin typeface="Times New Roman" panose="02020603050405020304" charset="0"/>
                          <a:cs typeface="Times New Roman" panose="02020603050405020304" charset="0"/>
                        </a:rPr>
                        <a:t> </a:t>
                      </a:r>
                      <a:endParaRPr lang="en-US" sz="4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228600">
                <a:tc>
                  <a:txBody>
                    <a:bodyPr/>
                    <a:lstStyle/>
                    <a:p>
                      <a:pPr indent="0">
                        <a:buNone/>
                      </a:pPr>
                      <a:r>
                        <a:rPr lang="en-US" sz="1200" b="0">
                          <a:latin typeface="Times New Roman" panose="02020603050405020304" charset="0"/>
                          <a:cs typeface="Times New Roman" panose="02020603050405020304" charset="0"/>
                        </a:rPr>
                        <a:t>Procedure</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a:txBody>
                    <a:bodyPr/>
                    <a:lstStyle/>
                    <a:p>
                      <a:pPr indent="0">
                        <a:buNone/>
                      </a:pPr>
                      <a:r>
                        <a:rPr lang="en-US" sz="200" b="0">
                          <a:latin typeface="Times New Roman" panose="02020603050405020304" charset="0"/>
                          <a:cs typeface="Times New Roman" panose="02020603050405020304" charset="0"/>
                        </a:rPr>
                        <a:t> </a:t>
                      </a:r>
                      <a:endParaRPr lang="en-US" sz="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 b="0">
                          <a:latin typeface="Times New Roman" panose="02020603050405020304" charset="0"/>
                          <a:cs typeface="Times New Roman" panose="02020603050405020304" charset="0"/>
                        </a:rPr>
                        <a:t> </a:t>
                      </a:r>
                      <a:endParaRPr lang="en-US" sz="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292100">
                <a:tc>
                  <a:txBody>
                    <a:bodyPr/>
                    <a:lstStyle/>
                    <a:p>
                      <a:pPr indent="0" algn="ctr">
                        <a:buNone/>
                      </a:pPr>
                      <a:r>
                        <a:rPr lang="en-US" sz="1200" b="0">
                          <a:latin typeface="Times New Roman" panose="02020603050405020304" charset="0"/>
                          <a:cs typeface="Times New Roman" panose="02020603050405020304" charset="0"/>
                        </a:rPr>
                        <a:t>Expected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For each user,if the insurance policy is suitable according to the parameters, the result will be accepted.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228600">
                <a:tc>
                  <a:txBody>
                    <a:bodyPr/>
                    <a:lstStyle/>
                    <a:p>
                      <a:pPr indent="0" algn="ctr">
                        <a:buNone/>
                      </a:pPr>
                      <a:r>
                        <a:rPr lang="en-US" sz="1200" b="0">
                          <a:latin typeface="Times New Roman" panose="02020603050405020304" charset="0"/>
                          <a:cs typeface="Times New Roman" panose="02020603050405020304" charset="0"/>
                        </a:rPr>
                        <a:t>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Times New Roman" panose="02020603050405020304" charset="0"/>
                          <a:cs typeface="Times New Roman" panose="02020603050405020304" charset="0"/>
                        </a:rPr>
                        <a:t> </a:t>
                      </a:r>
                      <a:endParaRPr lang="en-US" sz="1200" b="0" dirty="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250825">
                <a:tc>
                  <a:txBody>
                    <a:bodyPr/>
                    <a:lstStyle/>
                    <a:p>
                      <a:pPr indent="0" algn="ctr">
                        <a:buNone/>
                      </a:pPr>
                      <a:r>
                        <a:rPr lang="en-US" sz="1200" b="0">
                          <a:latin typeface="Times New Roman" panose="02020603050405020304" charset="0"/>
                          <a:cs typeface="Times New Roman" panose="02020603050405020304" charset="0"/>
                        </a:rPr>
                        <a:t>Actual 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Times New Roman" panose="02020603050405020304" charset="0"/>
                          <a:cs typeface="Times New Roman" panose="02020603050405020304" charset="0"/>
                        </a:rPr>
                        <a:t>Accepted</a:t>
                      </a:r>
                      <a:endParaRPr lang="en-US" sz="1200" b="0" dirty="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100">
                <a:tc>
                  <a:txBody>
                    <a:bodyPr/>
                    <a:p>
                      <a:pPr indent="0" algn="ctr">
                        <a:buNone/>
                      </a:pPr>
                      <a:r>
                        <a:rPr lang="en-IN" altLang="en-US" sz="1200" b="0">
                          <a:latin typeface="Times New Roman" panose="02020603050405020304" charset="0"/>
                          <a:ea typeface="Times New Roman" panose="02020603050405020304" charset="0"/>
                          <a:cs typeface="Times New Roman" panose="02020603050405020304" charset="0"/>
                        </a:rPr>
                        <a:t>Display</a:t>
                      </a:r>
                      <a:endParaRPr lang="en-IN" alt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IN" altLang="en-US" sz="1200" b="0">
                          <a:latin typeface="Times New Roman" panose="02020603050405020304" charset="0"/>
                          <a:ea typeface="Times New Roman" panose="02020603050405020304" charset="0"/>
                          <a:cs typeface="Times New Roman" panose="02020603050405020304" charset="0"/>
                        </a:rPr>
                        <a:t>Premium</a:t>
                      </a:r>
                      <a:endParaRPr lang="en-IN" alt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2100">
                <a:tc>
                  <a:txBody>
                    <a:bodyPr/>
                    <a:lstStyle/>
                    <a:p>
                      <a:pPr indent="0" algn="ctr">
                        <a:buNone/>
                      </a:pPr>
                      <a:r>
                        <a:rPr lang="en-US" sz="1200" b="0">
                          <a:latin typeface="Times New Roman" panose="02020603050405020304" charset="0"/>
                          <a:cs typeface="Times New Roman" panose="02020603050405020304" charset="0"/>
                        </a:rPr>
                        <a:t>Status</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Pass</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300" b="1">
                          <a:latin typeface="Cambria" panose="02040503050406030204" charset="0"/>
                          <a:cs typeface="Cambria" panose="02040503050406030204" charset="0"/>
                        </a:rPr>
                        <a:t>                            Test Case 1</a:t>
                      </a:r>
                      <a:endParaRPr lang="en-US" sz="1300" b="1">
                        <a:latin typeface="Cambria" panose="02040503050406030204" charset="0"/>
                        <a:ea typeface="Cambria" panose="02040503050406030204" charset="0"/>
                        <a:cs typeface="Cambria" panose="02040503050406030204" charset="0"/>
                      </a:endParaRPr>
                    </a:p>
                  </a:txBody>
                  <a:tcPr marL="0" marR="0" marT="0" marB="0" anchor="b">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66700">
                <a:tc>
                  <a:txBody>
                    <a:bodyPr/>
                    <a:lstStyle/>
                    <a:p>
                      <a:pPr indent="0">
                        <a:buNone/>
                      </a:pP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noFill/>
                      <a:prstDash val="solid"/>
                      <a:headEnd type="none" w="med" len="med"/>
                      <a:tailEnd type="none" w="med" len="med"/>
                    </a:lnT>
                    <a:lnB cap="flat">
                      <a:noFill/>
                    </a:lnB>
                    <a:lnTlToBr>
                      <a:noFill/>
                    </a:lnTlToBr>
                    <a:lnBlToTr>
                      <a:noFill/>
                    </a:lnBlToTr>
                    <a:noFill/>
                  </a:tcPr>
                </a:tc>
                <a:tc>
                  <a:txBody>
                    <a:bodyPr/>
                    <a:lstStyle/>
                    <a:p>
                      <a:pPr indent="0">
                        <a:buNone/>
                      </a:pPr>
                      <a:endParaRPr lang="en-US" sz="1300" b="1" dirty="0">
                        <a:latin typeface="Cambria" panose="02040503050406030204" charset="0"/>
                        <a:ea typeface="Cambria" panose="02040503050406030204" charset="0"/>
                        <a:cs typeface="Cambria" panose="02040503050406030204" charset="0"/>
                      </a:endParaRPr>
                    </a:p>
                  </a:txBody>
                  <a:tcPr marL="0" marR="0" marT="0" marB="0" anchor="b">
                    <a:lnL>
                      <a:noFill/>
                    </a:lnL>
                    <a:lnR cap="flat">
                      <a:noFill/>
                    </a:lnR>
                    <a:lnT w="12700" cap="flat" cmpd="sng">
                      <a:noFill/>
                      <a:prstDash val="solid"/>
                      <a:headEnd type="none" w="med" len="med"/>
                      <a:tailEnd type="none" w="med" len="med"/>
                    </a:lnT>
                    <a:lnB cap="flat">
                      <a:noFill/>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Testing/Test Cases</a:t>
            </a:r>
            <a:endParaRPr lang="en-US" dirty="0"/>
          </a:p>
        </p:txBody>
      </p:sp>
      <p:sp>
        <p:nvSpPr>
          <p:cNvPr id="3" name="Content Placeholder 2"/>
          <p:cNvSpPr>
            <a:spLocks noGrp="1"/>
          </p:cNvSpPr>
          <p:nvPr>
            <p:ph sz="quarter" idx="10"/>
          </p:nvPr>
        </p:nvSpPr>
        <p:spPr>
          <a:prstGeom prst="rect">
            <a:avLst/>
          </a:prstGeom>
        </p:spPr>
        <p:txBody>
          <a:bodyPr/>
          <a:lstStyle/>
          <a:p>
            <a:pPr marL="0" indent="0">
              <a:buNone/>
            </a:pPr>
            <a:endParaRPr lang="en-US" dirty="0" smtClean="0"/>
          </a:p>
          <a:p>
            <a:pPr marL="0" indent="0">
              <a:buNone/>
            </a:pPr>
            <a:endParaRPr lang="en-US" dirty="0"/>
          </a:p>
        </p:txBody>
      </p:sp>
      <p:sp>
        <p:nvSpPr>
          <p:cNvPr id="4" name="Date Placeholder 3"/>
          <p:cNvSpPr>
            <a:spLocks noGrp="1"/>
          </p:cNvSpPr>
          <p:nvPr>
            <p:ph type="dt" sz="half" idx="2"/>
          </p:nvPr>
        </p:nvSpPr>
        <p:spPr/>
        <p:txBody>
          <a:bodyPr/>
          <a:lstStyle/>
          <a:p>
            <a:fld id="{8548E0D0-FE0B-4E5E-A356-46A0FEC8764C}"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
        <p:nvSpPr>
          <p:cNvPr id="8" name="Text Box 7"/>
          <p:cNvSpPr txBox="1"/>
          <p:nvPr/>
        </p:nvSpPr>
        <p:spPr>
          <a:xfrm>
            <a:off x="3551555" y="1418273"/>
            <a:ext cx="5080000" cy="553085"/>
          </a:xfrm>
          <a:prstGeom prst="rect">
            <a:avLst/>
          </a:prstGeom>
          <a:noFill/>
          <a:ln w="9525">
            <a:noFill/>
          </a:ln>
        </p:spPr>
        <p:txBody>
          <a:bodyPr>
            <a:spAutoFit/>
          </a:bodyPr>
          <a:lstStyle/>
          <a:p>
            <a:pPr indent="0"/>
            <a:r>
              <a:rPr lang="en-US" sz="1200" b="1" u="sng">
                <a:latin typeface="Times New Roman" panose="02020603050405020304" charset="0"/>
                <a:cs typeface="Arial" panose="020B0604020202020204" pitchFamily="34" charset="0"/>
              </a:rPr>
              <a:t>TEST CASE: 2</a:t>
            </a:r>
            <a:endParaRPr lang="en-US" b="0">
              <a:latin typeface="Times New Roman" panose="02020603050405020304" charset="0"/>
              <a:cs typeface="Arial" panose="020B0604020202020204" pitchFamily="34" charset="0"/>
            </a:endParaRPr>
          </a:p>
          <a:p>
            <a:pPr indent="0"/>
            <a:r>
              <a:rPr lang="en-US" b="0">
                <a:latin typeface="Times New Roman" panose="02020603050405020304" charset="0"/>
                <a:cs typeface="Arial" panose="020B0604020202020204" pitchFamily="34" charset="0"/>
              </a:rPr>
              <a:t> </a:t>
            </a:r>
            <a:endParaRPr lang="en-US"/>
          </a:p>
        </p:txBody>
      </p:sp>
      <p:graphicFrame>
        <p:nvGraphicFramePr>
          <p:cNvPr id="9" name="Table 8"/>
          <p:cNvGraphicFramePr/>
          <p:nvPr/>
        </p:nvGraphicFramePr>
        <p:xfrm>
          <a:off x="3556000" y="1657668"/>
          <a:ext cx="5105400" cy="4904740"/>
        </p:xfrm>
        <a:graphic>
          <a:graphicData uri="http://schemas.openxmlformats.org/drawingml/2006/table">
            <a:tbl>
              <a:tblPr firstRow="1" bandRow="1">
                <a:tableStyleId>{5940675A-B579-460E-94D1-54222C63F5DA}</a:tableStyleId>
              </a:tblPr>
              <a:tblGrid>
                <a:gridCol w="901700"/>
                <a:gridCol w="3200400"/>
                <a:gridCol w="558800"/>
                <a:gridCol w="203200"/>
                <a:gridCol w="241300"/>
              </a:tblGrid>
              <a:tr h="304800">
                <a:tc>
                  <a:txBody>
                    <a:bodyPr/>
                    <a:lstStyle/>
                    <a:p>
                      <a:pPr indent="0" algn="ctr">
                        <a:buNone/>
                      </a:pPr>
                      <a:r>
                        <a:rPr lang="en-US" sz="1200" b="0">
                          <a:latin typeface="Times New Roman" panose="02020603050405020304" charset="0"/>
                          <a:cs typeface="Times New Roman" panose="02020603050405020304" charset="0"/>
                        </a:rPr>
                        <a:t>Test Case ID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TC002</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rowSpan="2">
                  <a:txBody>
                    <a:bodyPr/>
                    <a:lstStyle/>
                    <a:p>
                      <a:pPr indent="0">
                        <a:buNone/>
                      </a:pPr>
                      <a:r>
                        <a:rPr lang="en-US" sz="1200" b="0">
                          <a:latin typeface="Times New Roman" panose="02020603050405020304" charset="0"/>
                          <a:cs typeface="Times New Roman" panose="02020603050405020304" charset="0"/>
                        </a:rPr>
                        <a:t>Test Case Summary</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It will check the input values from the user and according to the values it will accept or reject the insurance policy as per the machine learning algorithm.</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rowSpan="2" gridSpan="2">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rowSpan="2" hMerge="1">
                  <a:tcPr>
                    <a:lnT cap="flat">
                      <a:noFill/>
                    </a:lnT>
                  </a:tcPr>
                </a:tc>
                <a:tc>
                  <a:txBody>
                    <a:bodyPr/>
                    <a:lstStyle/>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rowSpan="2">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vMerge="1" gridSpan="2">
                  <a:tcPr>
                    <a:lnL w="12700" cap="flat" cmpd="sng">
                      <a:solidFill>
                        <a:srgbClr val="080000"/>
                      </a:solidFill>
                      <a:prstDash val="solid"/>
                      <a:headEnd type="none" w="med" len="med"/>
                      <a:tailEnd type="none" w="med" len="med"/>
                    </a:lnL>
                    <a:lnB cap="flat">
                      <a:noFill/>
                    </a:lnB>
                  </a:tcPr>
                </a:tc>
                <a:tc vMerge="1" hMerge="1">
                  <a:tcPr>
                    <a:lnB cap="flat">
                      <a:noFill/>
                    </a:lnB>
                  </a:tcPr>
                </a:tc>
                <a:tc>
                  <a:txBody>
                    <a:bodyPr/>
                    <a:lstStyle/>
                    <a:p>
                      <a:pPr indent="0">
                        <a:buNone/>
                      </a:pPr>
                      <a:r>
                        <a:rPr lang="en-US" sz="900" b="0">
                          <a:latin typeface="Times New Roman" panose="02020603050405020304" charset="0"/>
                          <a:cs typeface="Times New Roman" panose="02020603050405020304" charset="0"/>
                        </a:rPr>
                        <a:t> </a:t>
                      </a:r>
                      <a:endParaRPr lang="en-US" sz="9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 </a:t>
                      </a:r>
                      <a:endParaRPr lang="en-US" sz="9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gridSpan="2">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hMerge="1">
                  <a:tcPr>
                    <a:lnT cap="flat">
                      <a:noFill/>
                    </a:lnT>
                    <a:lnB w="12700" cap="flat" cmpd="sng">
                      <a:solidFill>
                        <a:srgbClr val="080000"/>
                      </a:solidFill>
                      <a:prstDash val="solid"/>
                      <a:headEnd type="none" w="med" len="med"/>
                      <a:tailEnd type="none" w="med" len="med"/>
                    </a:lnB>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355600">
                <a:tc rowSpan="2">
                  <a:txBody>
                    <a:bodyPr/>
                    <a:lstStyle/>
                    <a:p>
                      <a:pPr indent="0">
                        <a:buNone/>
                      </a:pPr>
                      <a:r>
                        <a:rPr lang="en-US" sz="1200" b="0">
                          <a:latin typeface="Times New Roman" panose="02020603050405020304" charset="0"/>
                          <a:cs typeface="Times New Roman" panose="02020603050405020304" charset="0"/>
                        </a:rPr>
                        <a:t>Test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gridSpan="2">
                  <a:txBody>
                    <a:bodyPr/>
                    <a:lstStyle/>
                    <a:p>
                      <a:pPr indent="0">
                        <a:buNone/>
                      </a:pPr>
                      <a:r>
                        <a:rPr lang="en-US" sz="1200" b="0">
                          <a:latin typeface="Times New Roman" panose="02020603050405020304" charset="0"/>
                          <a:cs typeface="Times New Roman" panose="02020603050405020304" charset="0"/>
                        </a:rPr>
                        <a:t>1.User enter the values in the insurance form.</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hMerge="1">
                  <a:tcPr>
                    <a:lnT w="12700" cap="flat" cmpd="sng">
                      <a:solidFill>
                        <a:srgbClr val="080000"/>
                      </a:solidFill>
                      <a:prstDash val="solid"/>
                      <a:headEnd type="none" w="med" len="med"/>
                      <a:tailEnd type="none" w="med" len="med"/>
                    </a:lnT>
                    <a:lnB cap="flat">
                      <a:noFill/>
                    </a:lnB>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rowSpan="2">
                  <a:txBody>
                    <a:bodyPr/>
                    <a:lstStyle/>
                    <a:p>
                      <a:pPr indent="0">
                        <a:buNone/>
                      </a:pPr>
                      <a:r>
                        <a:rPr lang="en-US" sz="1200" b="0">
                          <a:latin typeface="Times New Roman" panose="02020603050405020304" charset="0"/>
                          <a:cs typeface="Times New Roman" panose="02020603050405020304" charset="0"/>
                        </a:rPr>
                        <a:t>2. Machine Learning Model gives the predicted 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buNone/>
                      </a:pPr>
                      <a:r>
                        <a:rPr lang="en-US" sz="400" b="0">
                          <a:latin typeface="Times New Roman" panose="02020603050405020304" charset="0"/>
                          <a:cs typeface="Times New Roman" panose="02020603050405020304" charset="0"/>
                        </a:rPr>
                        <a:t> </a:t>
                      </a:r>
                      <a:endParaRPr lang="en-US" sz="4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400" b="0">
                          <a:latin typeface="Times New Roman" panose="02020603050405020304" charset="0"/>
                          <a:cs typeface="Times New Roman" panose="02020603050405020304" charset="0"/>
                        </a:rPr>
                        <a:t> </a:t>
                      </a:r>
                      <a:endParaRPr lang="en-US" sz="4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400" b="0">
                          <a:latin typeface="Times New Roman" panose="02020603050405020304" charset="0"/>
                          <a:cs typeface="Times New Roman" panose="02020603050405020304" charset="0"/>
                        </a:rPr>
                        <a:t> </a:t>
                      </a:r>
                      <a:endParaRPr lang="en-US" sz="4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127000">
                <a:tc rowSpan="2">
                  <a:txBody>
                    <a:bodyPr/>
                    <a:lstStyle/>
                    <a:p>
                      <a:pPr indent="0">
                        <a:buNone/>
                      </a:pPr>
                      <a:r>
                        <a:rPr lang="en-US" sz="1200" b="0">
                          <a:latin typeface="Times New Roman" panose="02020603050405020304" charset="0"/>
                          <a:cs typeface="Times New Roman" panose="02020603050405020304" charset="0"/>
                        </a:rPr>
                        <a:t>Procedure</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vMerge="1">
                  <a:tcPr>
                    <a:lnL w="12700" cap="flat" cmpd="sng">
                      <a:solidFill>
                        <a:srgbClr val="080000"/>
                      </a:solidFill>
                      <a:prstDash val="solid"/>
                      <a:headEnd type="none" w="med" len="med"/>
                      <a:tailEnd type="none" w="med" len="med"/>
                    </a:lnL>
                    <a:lnB cap="flat">
                      <a:noFill/>
                    </a:lnB>
                  </a:tcPr>
                </a:tc>
                <a:tc>
                  <a:txBody>
                    <a:bodyPr/>
                    <a:lstStyle/>
                    <a:p>
                      <a:pPr indent="0">
                        <a:buNone/>
                      </a:pPr>
                      <a:r>
                        <a:rPr lang="en-US" sz="900" b="0">
                          <a:latin typeface="Times New Roman" panose="02020603050405020304" charset="0"/>
                          <a:cs typeface="Times New Roman" panose="02020603050405020304" charset="0"/>
                        </a:rPr>
                        <a:t> </a:t>
                      </a:r>
                      <a:endParaRPr lang="en-US" sz="9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 </a:t>
                      </a:r>
                      <a:endParaRPr lang="en-US" sz="9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 </a:t>
                      </a:r>
                      <a:endParaRPr lang="en-US" sz="9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600" b="0">
                          <a:latin typeface="Times New Roman" panose="02020603050405020304" charset="0"/>
                          <a:cs typeface="Times New Roman" panose="02020603050405020304" charset="0"/>
                        </a:rPr>
                        <a:t> </a:t>
                      </a:r>
                      <a:endParaRPr lang="en-US" sz="6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139700">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292100">
                <a:tc>
                  <a:txBody>
                    <a:bodyPr/>
                    <a:lstStyle/>
                    <a:p>
                      <a:pPr indent="0" algn="ctr">
                        <a:buNone/>
                      </a:pPr>
                      <a:r>
                        <a:rPr lang="en-US" sz="1200" b="0">
                          <a:latin typeface="Times New Roman" panose="02020603050405020304" charset="0"/>
                          <a:cs typeface="Times New Roman" panose="02020603050405020304" charset="0"/>
                        </a:rPr>
                        <a:t>Expected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rowSpan="2" gridSpan="2">
                  <a:txBody>
                    <a:bodyPr/>
                    <a:lstStyle/>
                    <a:p>
                      <a:pPr indent="0">
                        <a:buNone/>
                      </a:pPr>
                      <a:r>
                        <a:rPr lang="en-US" sz="1200" b="0">
                          <a:latin typeface="Times New Roman" panose="02020603050405020304" charset="0"/>
                          <a:cs typeface="Times New Roman" panose="02020603050405020304" charset="0"/>
                        </a:rPr>
                        <a:t>For each user,if the insurance policy is not suitable according to the parameters, the result will be rejected.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rowSpan="2" hMerge="1">
                  <a:tcPr>
                    <a:lnT w="12700" cap="flat" cmpd="sng">
                      <a:solidFill>
                        <a:srgbClr val="080000"/>
                      </a:solidFill>
                      <a:prstDash val="solid"/>
                      <a:headEnd type="none" w="med" len="med"/>
                      <a:tailEnd type="none" w="med" len="med"/>
                    </a:lnT>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0">
                <a:tc rowSpan="2">
                  <a:txBody>
                    <a:bodyPr/>
                    <a:lstStyle/>
                    <a:p>
                      <a:pPr indent="0" algn="ctr">
                        <a:buNone/>
                      </a:pPr>
                      <a:r>
                        <a:rPr lang="en-US" sz="1200" b="0">
                          <a:latin typeface="Times New Roman" panose="02020603050405020304" charset="0"/>
                          <a:cs typeface="Times New Roman" panose="02020603050405020304" charset="0"/>
                        </a:rPr>
                        <a:t>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vMerge="1" gridSpan="2">
                  <a:tcPr>
                    <a:lnL w="12700" cap="flat" cmpd="sng">
                      <a:solidFill>
                        <a:srgbClr val="080000"/>
                      </a:solidFill>
                      <a:prstDash val="solid"/>
                      <a:headEnd type="none" w="med" len="med"/>
                      <a:tailEnd type="none" w="med" len="med"/>
                    </a:lnL>
                    <a:lnB cap="flat">
                      <a:noFill/>
                    </a:lnB>
                  </a:tcPr>
                </a:tc>
                <a:tc vMerge="1" hMerge="1">
                  <a:tcPr>
                    <a:lnB cap="flat">
                      <a:noFill/>
                    </a:lnB>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723900">
                <a:tc rowSpan="2">
                  <a:txBody>
                    <a:bodyPr/>
                    <a:lstStyle/>
                    <a:p>
                      <a:pPr indent="0" algn="ctr">
                        <a:buNone/>
                      </a:pPr>
                      <a:r>
                        <a:rPr lang="en-US" sz="1200" b="0">
                          <a:latin typeface="Times New Roman" panose="02020603050405020304" charset="0"/>
                          <a:cs typeface="Times New Roman" panose="02020603050405020304" charset="0"/>
                        </a:rPr>
                        <a:t>Actual Result</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Rejected</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r>
              <a:tr h="13970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cap="flat">
                      <a:noFill/>
                    </a:lnB>
                  </a:tcPr>
                </a:tc>
                <a:tc rowSpan="2">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cap="flat">
                      <a:noFill/>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cap="flat">
                      <a:noFill/>
                    </a:lnB>
                    <a:lnTlToBr>
                      <a:noFill/>
                    </a:lnTlToBr>
                    <a:lnBlToTr>
                      <a:noFill/>
                    </a:lnBlToTr>
                    <a:noFill/>
                  </a:tcPr>
                </a:tc>
                <a:tc>
                  <a:txBody>
                    <a:bodyPr/>
                    <a:lstStyle/>
                    <a:p>
                      <a:pPr indent="0">
                        <a:buNone/>
                      </a:pPr>
                      <a:r>
                        <a:rPr lang="en-US" sz="1000" b="0">
                          <a:latin typeface="Times New Roman" panose="02020603050405020304" charset="0"/>
                          <a:cs typeface="Times New Roman" panose="02020603050405020304" charset="0"/>
                        </a:rPr>
                        <a:t> </a:t>
                      </a:r>
                      <a:endParaRPr lang="en-US" sz="10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r>
              <a:tr h="0">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B cap="flat">
                      <a:noFill/>
                    </a:lnB>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500" b="0">
                          <a:latin typeface="Times New Roman" panose="02020603050405020304" charset="0"/>
                          <a:cs typeface="Times New Roman" panose="02020603050405020304" charset="0"/>
                        </a:rPr>
                        <a:t> </a:t>
                      </a:r>
                      <a:endParaRPr lang="en-US" sz="5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r>
              <a:tr h="723900">
                <a:tc>
                  <a:txBody>
                    <a:bodyPr/>
                    <a:lstStyle/>
                    <a:p>
                      <a:pPr indent="0" algn="ctr">
                        <a:buNone/>
                      </a:pPr>
                      <a:r>
                        <a:rPr lang="en-US" sz="1200" b="0">
                          <a:latin typeface="Times New Roman" panose="02020603050405020304" charset="0"/>
                          <a:cs typeface="Times New Roman" panose="02020603050405020304" charset="0"/>
                        </a:rPr>
                        <a:t>Status</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Pass</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w="12700" cap="flat" cmpd="sng">
                      <a:solidFill>
                        <a:srgbClr val="080000"/>
                      </a:solidFill>
                      <a:prstDash val="solid"/>
                      <a:headEnd type="none" w="med" len="med"/>
                      <a:tailEnd type="none" w="med" len="med"/>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9400">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IN" altLang="en-US" sz="1300" b="1">
                          <a:latin typeface="Cambria" panose="02040503050406030204" charset="0"/>
                          <a:cs typeface="Cambria" panose="02040503050406030204" charset="0"/>
                        </a:rPr>
                        <a:t>                            </a:t>
                      </a:r>
                      <a:r>
                        <a:rPr lang="en-US" sz="1300" b="1">
                          <a:latin typeface="Cambria" panose="02040503050406030204" charset="0"/>
                          <a:cs typeface="Cambria" panose="02040503050406030204" charset="0"/>
                        </a:rPr>
                        <a:t>Test Case 2</a:t>
                      </a:r>
                      <a:endParaRPr lang="en-US" sz="1300" b="1">
                        <a:latin typeface="Cambria" panose="02040503050406030204" charset="0"/>
                        <a:ea typeface="Cambria" panose="02040503050406030204" charset="0"/>
                        <a:cs typeface="Cambria" panose="020405030504060302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 </a:t>
                      </a: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endParaRPr lang="en-US" sz="1200" b="0">
                        <a:latin typeface="Times New Roman" panose="02020603050405020304" charset="0"/>
                        <a:ea typeface="Times New Roman" panose="02020603050405020304" charset="0"/>
                        <a:cs typeface="Times New Roman" panose="02020603050405020304" charset="0"/>
                      </a:endParaRPr>
                    </a:p>
                  </a:txBody>
                  <a:tcPr marL="0" marR="0" marT="0" marB="0" anchor="b">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bl>
          </a:graphicData>
        </a:graphic>
      </p:graphicFrame>
      <p:cxnSp>
        <p:nvCxnSpPr>
          <p:cNvPr id="13" name="Straight Connector 12"/>
          <p:cNvCxnSpPr/>
          <p:nvPr/>
        </p:nvCxnSpPr>
        <p:spPr>
          <a:xfrm>
            <a:off x="4481195" y="5561330"/>
            <a:ext cx="316611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flipV="1">
            <a:off x="3524885" y="4605655"/>
            <a:ext cx="925195" cy="1016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Limitation</a:t>
            </a:r>
            <a:endParaRPr lang="en-US" dirty="0"/>
          </a:p>
        </p:txBody>
      </p:sp>
      <p:sp>
        <p:nvSpPr>
          <p:cNvPr id="4" name="Date Placeholder 3"/>
          <p:cNvSpPr>
            <a:spLocks noGrp="1"/>
          </p:cNvSpPr>
          <p:nvPr>
            <p:ph type="dt" sz="half" idx="2"/>
          </p:nvPr>
        </p:nvSpPr>
        <p:spPr/>
        <p:txBody>
          <a:bodyPr/>
          <a:lstStyle/>
          <a:p>
            <a:fld id="{5B7D0773-A0C8-4514-8B6D-7B894C8639B3}"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
        <p:nvSpPr>
          <p:cNvPr id="12" name="Content Placeholder 11"/>
          <p:cNvSpPr>
            <a:spLocks noGrp="1"/>
          </p:cNvSpPr>
          <p:nvPr>
            <p:ph sz="quarter" idx="10"/>
          </p:nvPr>
        </p:nvSpPr>
        <p:spPr>
          <a:xfrm>
            <a:off x="172571" y="1449562"/>
            <a:ext cx="11846859" cy="5112846"/>
          </a:xfrm>
          <a:prstGeom prst="rect">
            <a:avLst/>
          </a:prstGeom>
        </p:spPr>
        <p:txBody>
          <a:bodyPr>
            <a:normAutofit/>
          </a:bodyPr>
          <a:lstStyle/>
          <a:p>
            <a:r>
              <a:rPr lang="en-US" sz="3200" dirty="0" smtClean="0">
                <a:sym typeface="+mn-ea"/>
              </a:rPr>
              <a:t>Conclu</a:t>
            </a:r>
            <a:r>
              <a:rPr lang="en-IN" altLang="en-US" sz="3200" dirty="0" err="1" smtClean="0">
                <a:sym typeface="+mn-ea"/>
              </a:rPr>
              <a:t>sion</a:t>
            </a:r>
            <a:r>
              <a:rPr lang="en-IN" altLang="en-US" sz="3200" dirty="0" smtClean="0">
                <a:sym typeface="+mn-ea"/>
              </a:rPr>
              <a:t>:-</a:t>
            </a:r>
            <a:endParaRPr lang="en-IN" altLang="en-US" sz="3200" dirty="0" smtClean="0">
              <a:sym typeface="+mn-ea"/>
            </a:endParaRPr>
          </a:p>
          <a:p>
            <a:pPr marL="0" indent="0">
              <a:buNone/>
            </a:pPr>
            <a:endParaRPr lang="en-IN" altLang="en-US" sz="2900" dirty="0" smtClean="0"/>
          </a:p>
          <a:p>
            <a:pPr lvl="1"/>
            <a:r>
              <a:rPr lang="en-US" sz="2500" dirty="0">
                <a:sym typeface="+mn-ea"/>
              </a:rPr>
              <a:t>Data analytics is now the trend that is </a:t>
            </a:r>
            <a:r>
              <a:rPr lang="en-US" sz="2500" dirty="0" smtClean="0">
                <a:sym typeface="+mn-ea"/>
              </a:rPr>
              <a:t>gaining signiﬁcance </a:t>
            </a:r>
            <a:r>
              <a:rPr lang="en-US" sz="2500" dirty="0">
                <a:sym typeface="+mn-ea"/>
              </a:rPr>
              <a:t>among companies worldwide. In the life </a:t>
            </a:r>
            <a:r>
              <a:rPr lang="en-US" sz="2500" dirty="0" smtClean="0">
                <a:sym typeface="+mn-ea"/>
              </a:rPr>
              <a:t>insurance </a:t>
            </a:r>
            <a:r>
              <a:rPr lang="en-US" sz="2500" dirty="0">
                <a:sym typeface="+mn-ea"/>
              </a:rPr>
              <a:t>domain, predictive modeling using learning </a:t>
            </a:r>
            <a:r>
              <a:rPr lang="en-US" sz="2500" dirty="0" smtClean="0">
                <a:sym typeface="+mn-ea"/>
              </a:rPr>
              <a:t>algorithm scan </a:t>
            </a:r>
            <a:r>
              <a:rPr lang="en-US" sz="2500" dirty="0">
                <a:sym typeface="+mn-ea"/>
              </a:rPr>
              <a:t>provide the notable difference in the way which </a:t>
            </a:r>
            <a:r>
              <a:rPr lang="en-US" sz="2500" dirty="0" smtClean="0">
                <a:sym typeface="+mn-ea"/>
              </a:rPr>
              <a:t>business is </a:t>
            </a:r>
            <a:r>
              <a:rPr lang="en-US" sz="2500" dirty="0">
                <a:sym typeface="+mn-ea"/>
              </a:rPr>
              <a:t>done as compared to the traditional methods. </a:t>
            </a:r>
            <a:endParaRPr lang="en-US" sz="2500" dirty="0" smtClean="0">
              <a:sym typeface="+mn-ea"/>
            </a:endParaRPr>
          </a:p>
          <a:p>
            <a:pPr lvl="1"/>
            <a:r>
              <a:rPr lang="en-US" sz="2500" dirty="0" smtClean="0">
                <a:sym typeface="+mn-ea"/>
              </a:rPr>
              <a:t>Previously, risk </a:t>
            </a:r>
            <a:r>
              <a:rPr lang="en-US" sz="2500" dirty="0">
                <a:sym typeface="+mn-ea"/>
              </a:rPr>
              <a:t>assessment for life underwriting was conducted </a:t>
            </a:r>
            <a:r>
              <a:rPr lang="en-US" sz="2500" dirty="0" smtClean="0">
                <a:sym typeface="+mn-ea"/>
              </a:rPr>
              <a:t>using complex </a:t>
            </a:r>
            <a:r>
              <a:rPr lang="en-US" sz="2500" dirty="0">
                <a:sym typeface="+mn-ea"/>
              </a:rPr>
              <a:t>actuarial formulas and usually was a very </a:t>
            </a:r>
            <a:r>
              <a:rPr lang="en-US" sz="2500" dirty="0" smtClean="0">
                <a:sym typeface="+mn-ea"/>
              </a:rPr>
              <a:t>lengthy process</a:t>
            </a:r>
            <a:r>
              <a:rPr lang="en-US" sz="2500" dirty="0">
                <a:sym typeface="+mn-ea"/>
              </a:rPr>
              <a:t>. Now, with data analytical solutions, the work </a:t>
            </a:r>
            <a:r>
              <a:rPr lang="en-US" sz="2500" dirty="0" smtClean="0">
                <a:sym typeface="+mn-ea"/>
              </a:rPr>
              <a:t>can be </a:t>
            </a:r>
            <a:r>
              <a:rPr lang="en-US" sz="2500" dirty="0">
                <a:sym typeface="+mn-ea"/>
              </a:rPr>
              <a:t>done faster and with better results. </a:t>
            </a:r>
            <a:endParaRPr lang="en-US" sz="2500" dirty="0" smtClean="0">
              <a:sym typeface="+mn-ea"/>
            </a:endParaRPr>
          </a:p>
          <a:p>
            <a:pPr lvl="1"/>
            <a:r>
              <a:rPr lang="en-US" sz="2500" dirty="0" smtClean="0">
                <a:sym typeface="+mn-ea"/>
              </a:rPr>
              <a:t>Therefore</a:t>
            </a:r>
            <a:r>
              <a:rPr lang="en-US" sz="2500" dirty="0">
                <a:sym typeface="+mn-ea"/>
              </a:rPr>
              <a:t>, it </a:t>
            </a:r>
            <a:r>
              <a:rPr lang="en-US" sz="2500" dirty="0" smtClean="0">
                <a:sym typeface="+mn-ea"/>
              </a:rPr>
              <a:t>would enhance </a:t>
            </a:r>
            <a:r>
              <a:rPr lang="en-US" sz="2500" dirty="0">
                <a:sym typeface="+mn-ea"/>
              </a:rPr>
              <a:t>the business by allowing faster service to customer</a:t>
            </a:r>
            <a:r>
              <a:rPr lang="en-US" sz="2500" dirty="0" smtClean="0">
                <a:sym typeface="+mn-ea"/>
              </a:rPr>
              <a:t>, thereby </a:t>
            </a:r>
            <a:r>
              <a:rPr lang="en-US" sz="2500" dirty="0">
                <a:sym typeface="+mn-ea"/>
              </a:rPr>
              <a:t>increasing satisfaction and loyalty.</a:t>
            </a:r>
            <a:endParaRPr lang="en-US" sz="2500" dirty="0" smtClean="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Limitation</a:t>
            </a:r>
            <a:endParaRPr lang="en-US" dirty="0"/>
          </a:p>
        </p:txBody>
      </p:sp>
      <p:sp>
        <p:nvSpPr>
          <p:cNvPr id="3" name="Content Placeholder 2"/>
          <p:cNvSpPr>
            <a:spLocks noGrp="1"/>
          </p:cNvSpPr>
          <p:nvPr>
            <p:ph sz="quarter" idx="10"/>
          </p:nvPr>
        </p:nvSpPr>
        <p:spPr>
          <a:prstGeom prst="rect">
            <a:avLst/>
          </a:prstGeom>
        </p:spPr>
        <p:txBody>
          <a:bodyPr/>
          <a:lstStyle/>
          <a:p>
            <a:r>
              <a:rPr lang="en-IN" altLang="en-US" dirty="0" smtClean="0"/>
              <a:t>Limitation:-</a:t>
            </a:r>
            <a:endParaRPr lang="en-IN" altLang="en-US" dirty="0" smtClean="0"/>
          </a:p>
          <a:p>
            <a:pPr lvl="1"/>
            <a:r>
              <a:rPr lang="en-US" dirty="0" smtClean="0"/>
              <a:t>Some of the challenges insurers typically encounter when adopting machine learning are</a:t>
            </a:r>
            <a:r>
              <a:rPr lang="en-IN" altLang="en-US" dirty="0" smtClean="0"/>
              <a:t>:</a:t>
            </a:r>
            <a:endParaRPr lang="en-IN" altLang="en-US" dirty="0" smtClean="0"/>
          </a:p>
          <a:p>
            <a:pPr lvl="2"/>
            <a:r>
              <a:rPr lang="en-US" dirty="0" smtClean="0"/>
              <a:t>Training requirements</a:t>
            </a:r>
            <a:endParaRPr lang="en-US" dirty="0" smtClean="0"/>
          </a:p>
          <a:p>
            <a:pPr lvl="2"/>
            <a:r>
              <a:rPr lang="en-US" dirty="0" smtClean="0"/>
              <a:t>Right data source</a:t>
            </a:r>
            <a:endParaRPr lang="en-US" dirty="0" smtClean="0"/>
          </a:p>
          <a:p>
            <a:pPr lvl="2"/>
            <a:r>
              <a:rPr lang="en-US" dirty="0" smtClean="0"/>
              <a:t>Difficulty in predicting returns</a:t>
            </a:r>
            <a:endParaRPr lang="en-US" dirty="0" smtClean="0"/>
          </a:p>
          <a:p>
            <a:pPr lvl="2"/>
            <a:r>
              <a:rPr lang="en-US" dirty="0" smtClean="0"/>
              <a:t>Data security</a:t>
            </a:r>
            <a:endParaRPr lang="en-US" dirty="0" smtClean="0"/>
          </a:p>
          <a:p>
            <a:pPr marL="0" indent="0">
              <a:buNone/>
            </a:pPr>
            <a:endParaRPr lang="en-US" dirty="0" smtClean="0"/>
          </a:p>
        </p:txBody>
      </p:sp>
      <p:sp>
        <p:nvSpPr>
          <p:cNvPr id="4" name="Date Placeholder 3"/>
          <p:cNvSpPr>
            <a:spLocks noGrp="1"/>
          </p:cNvSpPr>
          <p:nvPr>
            <p:ph type="dt" sz="half" idx="2"/>
          </p:nvPr>
        </p:nvSpPr>
        <p:spPr/>
        <p:txBody>
          <a:bodyPr/>
          <a:lstStyle/>
          <a:p>
            <a:fld id="{5B7D0773-A0C8-4514-8B6D-7B894C8639B3}"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Acknowledgment</a:t>
            </a:r>
            <a:endParaRPr lang="en-US" dirty="0"/>
          </a:p>
        </p:txBody>
      </p:sp>
      <p:sp>
        <p:nvSpPr>
          <p:cNvPr id="3" name="Content Placeholder 2"/>
          <p:cNvSpPr>
            <a:spLocks noGrp="1"/>
          </p:cNvSpPr>
          <p:nvPr>
            <p:ph sz="quarter" idx="10"/>
          </p:nvPr>
        </p:nvSpPr>
        <p:spPr>
          <a:xfrm>
            <a:off x="0" y="2748484"/>
            <a:ext cx="11846859" cy="2834898"/>
          </a:xfrm>
        </p:spPr>
        <p:txBody>
          <a:bodyPr/>
          <a:lstStyle/>
          <a:p>
            <a:r>
              <a:rPr lang="en-US" dirty="0"/>
              <a:t>We as the authors would like to extend a special thanks of vote to the </a:t>
            </a:r>
            <a:r>
              <a:rPr lang="en-US" dirty="0" err="1"/>
              <a:t>Prof.Narendra</a:t>
            </a:r>
            <a:r>
              <a:rPr lang="en-US" dirty="0"/>
              <a:t> Pal Singh Rathore, our guide for their valuable guidance and suggestions to improve this </a:t>
            </a:r>
            <a:r>
              <a:rPr lang="en-IN" altLang="en-US" dirty="0"/>
              <a:t>project</a:t>
            </a:r>
            <a:r>
              <a:rPr lang="en-US" dirty="0"/>
              <a:t> without which it would have been a very difficult task. </a:t>
            </a:r>
            <a:r>
              <a:rPr lang="en-US" dirty="0" err="1"/>
              <a:t>Th</a:t>
            </a:r>
            <a:r>
              <a:rPr lang="en-IN" altLang="en-US" dirty="0"/>
              <a:t>is project</a:t>
            </a:r>
            <a:r>
              <a:rPr lang="en-US" dirty="0"/>
              <a:t> is supported by Acropolis Institute of technology and Research, Indore.</a:t>
            </a:r>
            <a:endParaRPr lang="en-US" dirty="0"/>
          </a:p>
        </p:txBody>
      </p:sp>
      <p:sp>
        <p:nvSpPr>
          <p:cNvPr id="4" name="Date Placeholder 3"/>
          <p:cNvSpPr>
            <a:spLocks noGrp="1"/>
          </p:cNvSpPr>
          <p:nvPr>
            <p:ph type="dt" sz="half" idx="2"/>
          </p:nvPr>
        </p:nvSpPr>
        <p:spPr/>
        <p:txBody>
          <a:bodyPr/>
          <a:lstStyle/>
          <a:p>
            <a:fld id="{5C246108-0130-4F52-87A2-01F2FA59185B}"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Q&amp;A</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9A3DF91B-BC67-4BC7-96C7-F91DC61F0E32}" type="datetime3">
              <a:rPr lang="en-US" smtClean="0"/>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Tree>
  </p:cSld>
  <p:clrMapOvr>
    <a:masterClrMapping/>
  </p:clrMapOvr>
  <p:transition advTm="5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Presentation Outline</a:t>
            </a:r>
            <a:endParaRPr lang="en-US" dirty="0"/>
          </a:p>
        </p:txBody>
      </p:sp>
      <p:sp>
        <p:nvSpPr>
          <p:cNvPr id="3" name="Content Placeholder 2"/>
          <p:cNvSpPr>
            <a:spLocks noGrp="1"/>
          </p:cNvSpPr>
          <p:nvPr>
            <p:ph sz="quarter" idx="10"/>
          </p:nvPr>
        </p:nvSpPr>
        <p:spPr>
          <a:prstGeom prst="rect">
            <a:avLst/>
          </a:prstGeom>
        </p:spPr>
        <p:txBody>
          <a:bodyPr>
            <a:normAutofit fontScale="85000" lnSpcReduction="20000"/>
          </a:bodyPr>
          <a:lstStyle/>
          <a:p>
            <a:r>
              <a:rPr lang="en-US" dirty="0" smtClean="0"/>
              <a:t>Abstract</a:t>
            </a:r>
            <a:endParaRPr lang="en-US" dirty="0" smtClean="0"/>
          </a:p>
          <a:p>
            <a:r>
              <a:rPr lang="en-US" dirty="0" smtClean="0"/>
              <a:t>Introduction</a:t>
            </a:r>
            <a:endParaRPr lang="en-US" dirty="0" smtClean="0"/>
          </a:p>
          <a:p>
            <a:r>
              <a:rPr lang="en-US" dirty="0" smtClean="0"/>
              <a:t>Problem Statement</a:t>
            </a:r>
            <a:endParaRPr lang="en-US" dirty="0" smtClean="0"/>
          </a:p>
          <a:p>
            <a:r>
              <a:rPr lang="en-US" dirty="0" smtClean="0"/>
              <a:t>Survey of Existing Systems</a:t>
            </a:r>
            <a:endParaRPr lang="en-US" dirty="0" smtClean="0"/>
          </a:p>
          <a:p>
            <a:r>
              <a:rPr lang="en-US" dirty="0" smtClean="0"/>
              <a:t>Project Objectives</a:t>
            </a:r>
            <a:endParaRPr lang="en-US" dirty="0" smtClean="0"/>
          </a:p>
          <a:p>
            <a:r>
              <a:rPr lang="en-US" dirty="0" smtClean="0"/>
              <a:t>Requirement Analysis</a:t>
            </a:r>
            <a:endParaRPr lang="en-US" dirty="0" smtClean="0"/>
          </a:p>
          <a:p>
            <a:r>
              <a:rPr lang="en-US" dirty="0" smtClean="0"/>
              <a:t>Solution Proposed</a:t>
            </a:r>
            <a:endParaRPr lang="en-US" dirty="0" smtClean="0"/>
          </a:p>
          <a:p>
            <a:r>
              <a:rPr lang="en-US" dirty="0" smtClean="0"/>
              <a:t>Models and Diagrams</a:t>
            </a:r>
            <a:endParaRPr lang="en-US" dirty="0" smtClean="0"/>
          </a:p>
          <a:p>
            <a:r>
              <a:rPr lang="en-US" dirty="0" smtClean="0"/>
              <a:t>The Implementation</a:t>
            </a:r>
            <a:endParaRPr lang="en-US" dirty="0" smtClean="0"/>
          </a:p>
          <a:p>
            <a:r>
              <a:rPr lang="en-US" dirty="0" smtClean="0"/>
              <a:t>Testing</a:t>
            </a:r>
            <a:endParaRPr lang="en-US" dirty="0" smtClean="0"/>
          </a:p>
          <a:p>
            <a:r>
              <a:rPr lang="en-US" dirty="0" smtClean="0"/>
              <a:t>The Outcome  Discussion</a:t>
            </a:r>
            <a:endParaRPr lang="en-US" dirty="0" smtClean="0"/>
          </a:p>
          <a:p>
            <a:r>
              <a:rPr lang="en-US" dirty="0" smtClean="0"/>
              <a:t>Conclusions and Limitations</a:t>
            </a:r>
            <a:endParaRPr lang="en-US" dirty="0" smtClean="0"/>
          </a:p>
          <a:p>
            <a:pPr>
              <a:buNone/>
            </a:pPr>
            <a:endParaRPr lang="en-US" dirty="0"/>
          </a:p>
        </p:txBody>
      </p:sp>
      <p:sp>
        <p:nvSpPr>
          <p:cNvPr id="4" name="Date Placeholder 3"/>
          <p:cNvSpPr>
            <a:spLocks noGrp="1"/>
          </p:cNvSpPr>
          <p:nvPr>
            <p:ph type="dt" sz="half" idx="2"/>
          </p:nvPr>
        </p:nvSpPr>
        <p:spPr/>
        <p:txBody>
          <a:bodyPr/>
          <a:lstStyle/>
          <a:p>
            <a:fld id="{FDF74BFE-3616-4FE3-9BB1-3C08FCC53D61}"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888" y="1843951"/>
            <a:ext cx="12008224" cy="3170099"/>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20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20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Date Placeholder 2"/>
          <p:cNvSpPr>
            <a:spLocks noGrp="1"/>
          </p:cNvSpPr>
          <p:nvPr>
            <p:ph type="dt" sz="half" idx="10"/>
          </p:nvPr>
        </p:nvSpPr>
        <p:spPr/>
        <p:txBody>
          <a:bodyPr/>
          <a:lstStyle/>
          <a:p>
            <a:fld id="{FD60E237-D865-4FE0-814F-8F3601FC4C31}" type="datetime3">
              <a:rPr lang="en-US" smtClean="0"/>
            </a:fld>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fld>
            <a:endParaRPr lang="en-US"/>
          </a:p>
        </p:txBody>
      </p:sp>
      <p:sp>
        <p:nvSpPr>
          <p:cNvPr id="5" name="Footer Placeholder 4"/>
          <p:cNvSpPr>
            <a:spLocks noGrp="1"/>
          </p:cNvSpPr>
          <p:nvPr>
            <p:ph type="ftr" sz="quarter" idx="11"/>
          </p:nvPr>
        </p:nvSpPr>
        <p:spPr/>
        <p:txBody>
          <a:bodyPr/>
          <a:lstStyle/>
          <a:p>
            <a:r>
              <a:rPr lang="en-US" smtClean="0"/>
              <a:t>Department of Computer Science Engineering</a:t>
            </a:r>
            <a:endParaRPr lang="en-US"/>
          </a:p>
        </p:txBody>
      </p:sp>
    </p:spTree>
  </p:cSld>
  <p:clrMapOvr>
    <a:masterClrMapping/>
  </p:clrMapOvr>
  <p:transition advTm="5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sz="quarter" idx="10"/>
          </p:nvPr>
        </p:nvSpPr>
        <p:spPr>
          <a:prstGeom prst="rect">
            <a:avLst/>
          </a:prstGeom>
        </p:spPr>
        <p:txBody>
          <a:bodyPr/>
          <a:lstStyle/>
          <a:p>
            <a:r>
              <a:rPr lang="en-US" dirty="0"/>
              <a:t>Insurance policies involving factors with greater risk of claims are charged at a higher rate. With much information at hand, insurers can evaluate risk of insurance policies at much higher accuracy.</a:t>
            </a:r>
            <a:endParaRPr lang="en-US" dirty="0"/>
          </a:p>
          <a:p>
            <a:endParaRPr lang="en-US" dirty="0"/>
          </a:p>
          <a:p>
            <a:r>
              <a:rPr lang="en-US" dirty="0"/>
              <a:t>With the increase in the amount of data and advances in data analytic, the underwriting process can be automated for faster processing of applications. This project aims at providing solutions to enhance risk assessment among life insurance firms using predictive analytic.</a:t>
            </a:r>
            <a:endParaRPr lang="en-US" dirty="0"/>
          </a:p>
        </p:txBody>
      </p:sp>
      <p:sp>
        <p:nvSpPr>
          <p:cNvPr id="4" name="Date Placeholder 3"/>
          <p:cNvSpPr>
            <a:spLocks noGrp="1"/>
          </p:cNvSpPr>
          <p:nvPr>
            <p:ph type="dt" sz="half" idx="2"/>
          </p:nvPr>
        </p:nvSpPr>
        <p:spPr/>
        <p:txBody>
          <a:bodyPr/>
          <a:lstStyle/>
          <a:p>
            <a:fld id="{79383796-5F39-4134-BB1F-91570C15A74E}"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sz="quarter" idx="10"/>
          </p:nvPr>
        </p:nvSpPr>
        <p:spPr>
          <a:prstGeom prst="rect">
            <a:avLst/>
          </a:prstGeom>
        </p:spPr>
        <p:txBody>
          <a:bodyPr>
            <a:normAutofit lnSpcReduction="10000"/>
          </a:bodyPr>
          <a:lstStyle/>
          <a:p>
            <a:r>
              <a:rPr lang="en-US" dirty="0" smtClean="0"/>
              <a:t>Risk assessment is a crucial element in the life insurance business to classify the applicants. Companies perform underwriting process to make decisions on applications and to price policies accordingly.</a:t>
            </a:r>
            <a:endParaRPr lang="en-US" dirty="0" smtClean="0"/>
          </a:p>
          <a:p>
            <a:r>
              <a:rPr lang="en-US" dirty="0"/>
              <a:t>Risk profiles of individual applicants are thoroughly analyzed by underwriters, especially in the life insurance business. The job of the underwriter is to make sure that the risks are evaluated, and premiums as accurately as possible to sustain the smooth running of the business.</a:t>
            </a:r>
            <a:endParaRPr lang="en-US" dirty="0"/>
          </a:p>
          <a:p>
            <a:r>
              <a:rPr lang="en-US" dirty="0"/>
              <a:t>The use of advanced data mining techniques to improve decision making has already taken root in property and casualty insurance as well as in many other industries.</a:t>
            </a:r>
            <a:endParaRPr lang="en-US" dirty="0"/>
          </a:p>
        </p:txBody>
      </p:sp>
      <p:sp>
        <p:nvSpPr>
          <p:cNvPr id="4" name="Date Placeholder 3"/>
          <p:cNvSpPr>
            <a:spLocks noGrp="1"/>
          </p:cNvSpPr>
          <p:nvPr>
            <p:ph type="dt" sz="half" idx="2"/>
          </p:nvPr>
        </p:nvSpPr>
        <p:spPr/>
        <p:txBody>
          <a:bodyPr/>
          <a:lstStyle/>
          <a:p>
            <a:fld id="{9DB8A999-CF11-4185-86EF-B5FCC1230B7A}"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Statement</a:t>
            </a:r>
            <a:endParaRPr lang="en-US" dirty="0"/>
          </a:p>
        </p:txBody>
      </p:sp>
      <p:sp>
        <p:nvSpPr>
          <p:cNvPr id="3" name="Content Placeholder 2"/>
          <p:cNvSpPr>
            <a:spLocks noGrp="1"/>
          </p:cNvSpPr>
          <p:nvPr>
            <p:ph sz="quarter" idx="10"/>
          </p:nvPr>
        </p:nvSpPr>
        <p:spPr>
          <a:prstGeom prst="rect">
            <a:avLst/>
          </a:prstGeom>
        </p:spPr>
        <p:txBody>
          <a:bodyPr>
            <a:normAutofit lnSpcReduction="10000"/>
          </a:bodyPr>
          <a:lstStyle/>
          <a:p>
            <a:r>
              <a:rPr lang="en-US" dirty="0" smtClean="0"/>
              <a:t>Risk management is important for insurance industry to identify new authenticated customers. Insurers consider every available quantifiable factor to develop profiles of high and low insurance risk. Level of risk will be able to determine the expected insurance premiums. Generally, insurance policies involving factors with greater risk of claims are charged at a higher rate. With much information at hand, insurers can evaluate risk of insurance policies at much higher accuracy.</a:t>
            </a:r>
            <a:endParaRPr lang="en-US" dirty="0" smtClean="0"/>
          </a:p>
          <a:p>
            <a:r>
              <a:rPr lang="en-US" dirty="0" smtClean="0"/>
              <a:t>For this insurer collect a vast amount of information about policy holders and insured objects. Statistical methods and tools based on data mining techniques can be used to analyze or to determine insurance policy risk levels.</a:t>
            </a:r>
            <a:endParaRPr lang="en-US" dirty="0" smtClean="0"/>
          </a:p>
        </p:txBody>
      </p:sp>
      <p:sp>
        <p:nvSpPr>
          <p:cNvPr id="4" name="Date Placeholder 3"/>
          <p:cNvSpPr>
            <a:spLocks noGrp="1"/>
          </p:cNvSpPr>
          <p:nvPr>
            <p:ph type="dt" sz="half" idx="2"/>
          </p:nvPr>
        </p:nvSpPr>
        <p:spPr/>
        <p:txBody>
          <a:bodyPr/>
          <a:lstStyle/>
          <a:p>
            <a:fld id="{B008B673-7C08-4512-A3B6-F8D71772C357}"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of Existing Systems</a:t>
            </a:r>
            <a:endParaRPr lang="en-US" dirty="0"/>
          </a:p>
        </p:txBody>
      </p:sp>
      <p:graphicFrame>
        <p:nvGraphicFramePr>
          <p:cNvPr id="10" name="Content Placeholder 9"/>
          <p:cNvGraphicFramePr>
            <a:graphicFrameLocks noGrp="1"/>
          </p:cNvGraphicFramePr>
          <p:nvPr>
            <p:ph sz="quarter" idx="10"/>
          </p:nvPr>
        </p:nvGraphicFramePr>
        <p:xfrm>
          <a:off x="172571" y="1418447"/>
          <a:ext cx="11849100" cy="5044440"/>
        </p:xfrm>
        <a:graphic>
          <a:graphicData uri="http://schemas.openxmlformats.org/drawingml/2006/table">
            <a:tbl>
              <a:tblPr firstRow="1" bandRow="1">
                <a:tableStyleId>{5C22544A-7EE6-4342-B048-85BDC9FD1C3A}</a:tableStyleId>
              </a:tblPr>
              <a:tblGrid>
                <a:gridCol w="723900"/>
                <a:gridCol w="3111500"/>
                <a:gridCol w="3274060"/>
                <a:gridCol w="2369820"/>
                <a:gridCol w="2369820"/>
              </a:tblGrid>
              <a:tr h="381000">
                <a:tc>
                  <a:txBody>
                    <a:bodyPr/>
                    <a:lstStyle/>
                    <a:p>
                      <a:pPr>
                        <a:buNone/>
                      </a:pPr>
                      <a:r>
                        <a:rPr lang="en-US"/>
                        <a:t>No.</a:t>
                      </a:r>
                      <a:endParaRPr lang="en-US"/>
                    </a:p>
                  </a:txBody>
                  <a:tcPr/>
                </a:tc>
                <a:tc>
                  <a:txBody>
                    <a:bodyPr/>
                    <a:lstStyle/>
                    <a:p>
                      <a:pPr>
                        <a:buNone/>
                      </a:pPr>
                      <a:r>
                        <a:rPr lang="en-US"/>
                        <a:t>Existing system/website/software</a:t>
                      </a:r>
                      <a:endParaRPr lang="en-US"/>
                    </a:p>
                  </a:txBody>
                  <a:tcPr/>
                </a:tc>
                <a:tc>
                  <a:txBody>
                    <a:bodyPr/>
                    <a:lstStyle/>
                    <a:p>
                      <a:pPr indent="0">
                        <a:buNone/>
                      </a:pPr>
                      <a:r>
                        <a:rPr lang="en-US" sz="1800" b="1">
                          <a:cs typeface="+mn-lt"/>
                        </a:rPr>
                        <a:t>Features</a:t>
                      </a:r>
                      <a:endParaRPr lang="en-US" sz="1800" b="1">
                        <a:ea typeface="Times New Roman" panose="02020603050405020304" charset="0"/>
                        <a:cs typeface="+mn-lt"/>
                      </a:endParaRPr>
                    </a:p>
                  </a:txBody>
                  <a:tcPr marL="0" marR="0" marT="0" marB="0"/>
                </a:tc>
                <a:tc>
                  <a:txBody>
                    <a:bodyPr/>
                    <a:lstStyle/>
                    <a:p>
                      <a:pPr>
                        <a:buNone/>
                      </a:pPr>
                      <a:r>
                        <a:rPr lang="en-US"/>
                        <a:t>Disadvantages</a:t>
                      </a:r>
                      <a:endParaRPr lang="en-US"/>
                    </a:p>
                  </a:txBody>
                  <a:tcPr/>
                </a:tc>
                <a:tc>
                  <a:txBody>
                    <a:bodyPr/>
                    <a:lstStyle/>
                    <a:p>
                      <a:pPr>
                        <a:buNone/>
                      </a:pPr>
                      <a:r>
                        <a:rPr lang="en-US"/>
                        <a:t>Limitations/Gaps</a:t>
                      </a:r>
                      <a:endParaRPr lang="en-US"/>
                    </a:p>
                  </a:txBody>
                  <a:tcPr/>
                </a:tc>
              </a:tr>
              <a:tr h="381000">
                <a:tc>
                  <a:txBody>
                    <a:bodyPr/>
                    <a:lstStyle/>
                    <a:p>
                      <a:pPr>
                        <a:buNone/>
                      </a:pPr>
                      <a:r>
                        <a:rPr lang="en-US"/>
                        <a:t>1.</a:t>
                      </a:r>
                      <a:endParaRPr lang="en-US"/>
                    </a:p>
                  </a:txBody>
                  <a:tcPr/>
                </a:tc>
                <a:tc>
                  <a:txBody>
                    <a:bodyPr/>
                    <a:lstStyle/>
                    <a:p>
                      <a:pPr>
                        <a:buNone/>
                      </a:pPr>
                      <a:r>
                        <a:rPr lang="en-US"/>
                        <a:t>Predictive Modeling for Life Insurance</a:t>
                      </a:r>
                      <a:endParaRPr lang="en-US"/>
                    </a:p>
                  </a:txBody>
                  <a:tcPr/>
                </a:tc>
                <a:tc>
                  <a:txBody>
                    <a:bodyPr/>
                    <a:lstStyle/>
                    <a:p>
                      <a:pPr>
                        <a:buNone/>
                      </a:pPr>
                      <a:r>
                        <a:rPr lang="en-US"/>
                        <a:t>In this different ways of data mining and multivariate analytic techniques was described that can be used to improve decision making processes in such functions as life insurance underwriting and marketing</a:t>
                      </a:r>
                      <a:r>
                        <a:rPr lang="en-IN" altLang="en-US"/>
                        <a:t>.</a:t>
                      </a:r>
                      <a:endParaRPr lang="en-IN" altLang="en-US"/>
                    </a:p>
                  </a:txBody>
                  <a:tcPr/>
                </a:tc>
                <a:tc>
                  <a:txBody>
                    <a:bodyPr/>
                    <a:lstStyle/>
                    <a:p>
                      <a:pPr>
                        <a:buNone/>
                      </a:pPr>
                      <a:r>
                        <a:rPr lang="en-US"/>
                        <a:t>Risk factor and mean standard evaluation is not done.</a:t>
                      </a:r>
                      <a:endParaRPr lang="en-US"/>
                    </a:p>
                  </a:txBody>
                  <a:tcPr/>
                </a:tc>
                <a:tc>
                  <a:txBody>
                    <a:bodyPr/>
                    <a:lstStyle/>
                    <a:p>
                      <a:pPr>
                        <a:buNone/>
                      </a:pPr>
                      <a:r>
                        <a:rPr lang="en-US"/>
                        <a:t>Data used was limited.</a:t>
                      </a:r>
                      <a:endParaRPr lang="en-US"/>
                    </a:p>
                  </a:txBody>
                  <a:tcPr/>
                </a:tc>
              </a:tr>
              <a:tr h="381000">
                <a:tc>
                  <a:txBody>
                    <a:bodyPr/>
                    <a:lstStyle/>
                    <a:p>
                      <a:pPr>
                        <a:buNone/>
                      </a:pPr>
                      <a:r>
                        <a:rPr lang="en-US"/>
                        <a:t>2.</a:t>
                      </a:r>
                      <a:endParaRPr lang="en-US"/>
                    </a:p>
                  </a:txBody>
                  <a:tcPr/>
                </a:tc>
                <a:tc>
                  <a:txBody>
                    <a:bodyPr/>
                    <a:lstStyle/>
                    <a:p>
                      <a:pPr>
                        <a:buNone/>
                      </a:pPr>
                      <a:r>
                        <a:rPr lang="en-US"/>
                        <a:t>Insurance Claim Analysis Using Machine Learning Algorithms</a:t>
                      </a:r>
                      <a:endParaRPr lang="en-US"/>
                    </a:p>
                  </a:txBody>
                  <a:tcPr/>
                </a:tc>
                <a:tc>
                  <a:txBody>
                    <a:bodyPr/>
                    <a:lstStyle/>
                    <a:p>
                      <a:pPr>
                        <a:buNone/>
                      </a:pPr>
                      <a:r>
                        <a:rPr lang="en-US"/>
                        <a:t>In this system,several machine learning techniques to analysis the insurance claims efficiently and compare their performances using various metrics.</a:t>
                      </a:r>
                      <a:endParaRPr lang="en-US"/>
                    </a:p>
                  </a:txBody>
                  <a:tcPr/>
                </a:tc>
                <a:tc>
                  <a:txBody>
                    <a:bodyPr/>
                    <a:lstStyle/>
                    <a:p>
                      <a:pPr>
                        <a:buNone/>
                      </a:pPr>
                      <a:r>
                        <a:rPr lang="en-US"/>
                        <a:t>Security risk with a lot of confidential data of the user.</a:t>
                      </a:r>
                      <a:endParaRPr lang="en-US"/>
                    </a:p>
                  </a:txBody>
                  <a:tcPr/>
                </a:tc>
                <a:tc>
                  <a:txBody>
                    <a:bodyPr/>
                    <a:lstStyle/>
                    <a:p>
                      <a:pPr>
                        <a:buNone/>
                      </a:pPr>
                      <a:r>
                        <a:rPr lang="en-US"/>
                        <a:t>Data security.</a:t>
                      </a:r>
                      <a:endParaRPr lang="en-US"/>
                    </a:p>
                  </a:txBody>
                  <a:tcPr/>
                </a:tc>
              </a:tr>
              <a:tr h="381000">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c>
                  <a:txBody>
                    <a:bodyPr/>
                    <a:lstStyle/>
                    <a:p>
                      <a:pPr>
                        <a:buNone/>
                      </a:pPr>
                      <a:endParaRPr lang="en-US"/>
                    </a:p>
                  </a:txBody>
                  <a:tcPr/>
                </a:tc>
              </a:tr>
            </a:tbl>
          </a:graphicData>
        </a:graphic>
      </p:graphicFrame>
      <p:sp>
        <p:nvSpPr>
          <p:cNvPr id="4" name="Date Placeholder 3"/>
          <p:cNvSpPr>
            <a:spLocks noGrp="1"/>
          </p:cNvSpPr>
          <p:nvPr>
            <p:ph type="dt" sz="half" idx="2"/>
          </p:nvPr>
        </p:nvSpPr>
        <p:spPr/>
        <p:txBody>
          <a:bodyPr/>
          <a:lstStyle/>
          <a:p>
            <a:fld id="{536549DB-313F-474C-8429-8661589D02E3}"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of Existing Systems</a:t>
            </a:r>
            <a:endParaRPr lang="en-US" dirty="0"/>
          </a:p>
        </p:txBody>
      </p:sp>
      <p:graphicFrame>
        <p:nvGraphicFramePr>
          <p:cNvPr id="10" name="Content Placeholder 9"/>
          <p:cNvGraphicFramePr>
            <a:graphicFrameLocks noGrp="1"/>
          </p:cNvGraphicFramePr>
          <p:nvPr>
            <p:ph sz="quarter" idx="10"/>
          </p:nvPr>
        </p:nvGraphicFramePr>
        <p:xfrm>
          <a:off x="172571" y="1418447"/>
          <a:ext cx="11849100" cy="2103120"/>
        </p:xfrm>
        <a:graphic>
          <a:graphicData uri="http://schemas.openxmlformats.org/drawingml/2006/table">
            <a:tbl>
              <a:tblPr firstRow="1" bandRow="1">
                <a:tableStyleId>{5C22544A-7EE6-4342-B048-85BDC9FD1C3A}</a:tableStyleId>
              </a:tblPr>
              <a:tblGrid>
                <a:gridCol w="723900"/>
                <a:gridCol w="3111500"/>
                <a:gridCol w="3274060"/>
                <a:gridCol w="2369820"/>
                <a:gridCol w="2369820"/>
              </a:tblGrid>
              <a:tr h="381000">
                <a:tc>
                  <a:txBody>
                    <a:bodyPr/>
                    <a:lstStyle/>
                    <a:p>
                      <a:pPr>
                        <a:buNone/>
                      </a:pPr>
                      <a:r>
                        <a:rPr lang="en-US"/>
                        <a:t>No.</a:t>
                      </a:r>
                      <a:endParaRPr lang="en-US"/>
                    </a:p>
                  </a:txBody>
                  <a:tcPr/>
                </a:tc>
                <a:tc>
                  <a:txBody>
                    <a:bodyPr/>
                    <a:lstStyle/>
                    <a:p>
                      <a:pPr>
                        <a:buNone/>
                      </a:pPr>
                      <a:r>
                        <a:rPr lang="en-US"/>
                        <a:t>Existing system/website/software</a:t>
                      </a:r>
                      <a:endParaRPr lang="en-US"/>
                    </a:p>
                  </a:txBody>
                  <a:tcPr/>
                </a:tc>
                <a:tc>
                  <a:txBody>
                    <a:bodyPr/>
                    <a:lstStyle/>
                    <a:p>
                      <a:pPr indent="0">
                        <a:buNone/>
                      </a:pPr>
                      <a:r>
                        <a:rPr lang="en-US" sz="1800" b="1">
                          <a:cs typeface="+mn-lt"/>
                        </a:rPr>
                        <a:t>Features</a:t>
                      </a:r>
                      <a:endParaRPr lang="en-US" sz="1800" b="1">
                        <a:ea typeface="Times New Roman" panose="02020603050405020304" charset="0"/>
                        <a:cs typeface="+mn-lt"/>
                      </a:endParaRPr>
                    </a:p>
                  </a:txBody>
                  <a:tcPr marL="0" marR="0" marT="0" marB="0"/>
                </a:tc>
                <a:tc>
                  <a:txBody>
                    <a:bodyPr/>
                    <a:lstStyle/>
                    <a:p>
                      <a:pPr>
                        <a:buNone/>
                      </a:pPr>
                      <a:r>
                        <a:rPr lang="en-US"/>
                        <a:t>Disadvantages</a:t>
                      </a:r>
                      <a:endParaRPr lang="en-US"/>
                    </a:p>
                  </a:txBody>
                  <a:tcPr/>
                </a:tc>
                <a:tc>
                  <a:txBody>
                    <a:bodyPr/>
                    <a:lstStyle/>
                    <a:p>
                      <a:pPr>
                        <a:buNone/>
                      </a:pPr>
                      <a:r>
                        <a:rPr lang="en-US"/>
                        <a:t>Limitations/Gaps</a:t>
                      </a:r>
                      <a:endParaRPr lang="en-US"/>
                    </a:p>
                  </a:txBody>
                  <a:tcPr/>
                </a:tc>
              </a:tr>
              <a:tr h="381000">
                <a:tc>
                  <a:txBody>
                    <a:bodyPr/>
                    <a:lstStyle/>
                    <a:p>
                      <a:pPr>
                        <a:buNone/>
                      </a:pPr>
                      <a:r>
                        <a:rPr lang="en-US"/>
                        <a:t>3.</a:t>
                      </a:r>
                      <a:endParaRPr lang="en-US"/>
                    </a:p>
                  </a:txBody>
                  <a:tcPr/>
                </a:tc>
                <a:tc>
                  <a:txBody>
                    <a:bodyPr/>
                    <a:lstStyle/>
                    <a:p>
                      <a:pPr>
                        <a:buNone/>
                      </a:pPr>
                      <a:r>
                        <a:rPr lang="en-US"/>
                        <a:t>Predictive Modeling for Life Insurance</a:t>
                      </a:r>
                      <a:endParaRPr lang="en-US"/>
                    </a:p>
                  </a:txBody>
                  <a:tcPr/>
                </a:tc>
                <a:tc>
                  <a:txBody>
                    <a:bodyPr/>
                    <a:lstStyle/>
                    <a:p>
                      <a:pPr>
                        <a:buNone/>
                      </a:pPr>
                      <a:r>
                        <a:rPr lang="en-IN" altLang="en-US"/>
                        <a:t>This system illustrate the general processes that can be used to implement predictive modeling in life insurance underwriting and marketing.</a:t>
                      </a:r>
                      <a:endParaRPr lang="en-IN" altLang="en-US"/>
                    </a:p>
                  </a:txBody>
                  <a:tcPr/>
                </a:tc>
                <a:tc>
                  <a:txBody>
                    <a:bodyPr/>
                    <a:lstStyle/>
                    <a:p>
                      <a:pPr>
                        <a:buNone/>
                      </a:pPr>
                      <a:r>
                        <a:rPr lang="en-US"/>
                        <a:t>User data collection was not up-to the mark.</a:t>
                      </a:r>
                      <a:endParaRPr lang="en-US"/>
                    </a:p>
                  </a:txBody>
                  <a:tcPr/>
                </a:tc>
                <a:tc>
                  <a:txBody>
                    <a:bodyPr/>
                    <a:lstStyle/>
                    <a:p>
                      <a:pPr>
                        <a:buNone/>
                      </a:pPr>
                      <a:r>
                        <a:rPr lang="en-US"/>
                        <a:t>Unpredictability</a:t>
                      </a:r>
                      <a:endParaRPr lang="en-US"/>
                    </a:p>
                    <a:p>
                      <a:pPr>
                        <a:buNone/>
                      </a:pPr>
                      <a:r>
                        <a:rPr lang="en-US"/>
                        <a:t>of the result.</a:t>
                      </a:r>
                      <a:endParaRPr lang="en-US"/>
                    </a:p>
                  </a:txBody>
                  <a:tcPr/>
                </a:tc>
              </a:tr>
            </a:tbl>
          </a:graphicData>
        </a:graphic>
      </p:graphicFrame>
      <p:sp>
        <p:nvSpPr>
          <p:cNvPr id="4" name="Date Placeholder 3"/>
          <p:cNvSpPr>
            <a:spLocks noGrp="1"/>
          </p:cNvSpPr>
          <p:nvPr>
            <p:ph type="dt" sz="half" idx="2"/>
          </p:nvPr>
        </p:nvSpPr>
        <p:spPr/>
        <p:txBody>
          <a:bodyPr/>
          <a:lstStyle/>
          <a:p>
            <a:fld id="{536549DB-313F-474C-8429-8661589D02E3}" type="datetime3">
              <a:rPr lang="en-US" smtClean="0"/>
            </a:fld>
            <a:endParaRPr lang="en-US" dirty="0"/>
          </a:p>
        </p:txBody>
      </p:sp>
      <p:sp>
        <p:nvSpPr>
          <p:cNvPr id="5" name="Slide Number Placeholder 4"/>
          <p:cNvSpPr>
            <a:spLocks noGrp="1"/>
          </p:cNvSpPr>
          <p:nvPr>
            <p:ph type="sldNum" sz="quarter" idx="4"/>
          </p:nvPr>
        </p:nvSpPr>
        <p:spPr/>
        <p:txBody>
          <a:bodyPr/>
          <a:lstStyle/>
          <a:p>
            <a:fld id="{9860EDB8-5305-433F-BE41-D7A86D811DB3}" type="slidenum">
              <a:rPr lang="en-US" smtClean="0"/>
            </a:fld>
            <a:endParaRPr lang="en-US" dirty="0"/>
          </a:p>
        </p:txBody>
      </p:sp>
      <p:sp>
        <p:nvSpPr>
          <p:cNvPr id="6" name="Footer Placeholder 5"/>
          <p:cNvSpPr>
            <a:spLocks noGrp="1"/>
          </p:cNvSpPr>
          <p:nvPr>
            <p:ph type="ftr" sz="quarter" idx="3"/>
          </p:nvPr>
        </p:nvSpPr>
        <p:spPr/>
        <p:txBody>
          <a:bodyPr/>
          <a:lstStyle/>
          <a:p>
            <a:r>
              <a:rPr lang="en-US" smtClean="0"/>
              <a:t>Department of Computer Science Engineering</a:t>
            </a:r>
            <a:endParaRPr 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elcomeDoc">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11947</Words>
  <Application>WPS Presentation</Application>
  <PresentationFormat>Widescreen</PresentationFormat>
  <Paragraphs>789</Paragraphs>
  <Slides>40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Arial</vt:lpstr>
      <vt:lpstr>SimSun</vt:lpstr>
      <vt:lpstr>Wingdings</vt:lpstr>
      <vt:lpstr>Calibri</vt:lpstr>
      <vt:lpstr>Courier New</vt:lpstr>
      <vt:lpstr>Lucida Console</vt:lpstr>
      <vt:lpstr>Arial Black</vt:lpstr>
      <vt:lpstr>Times New Roman</vt:lpstr>
      <vt:lpstr>Segoe UI</vt:lpstr>
      <vt:lpstr>Microsoft YaHei</vt:lpstr>
      <vt:lpstr>Arial Unicode MS</vt:lpstr>
      <vt:lpstr>Cambria</vt:lpstr>
      <vt:lpstr>WelcomeDoc</vt:lpstr>
      <vt:lpstr>PowerPoint 演示文稿</vt:lpstr>
      <vt:lpstr>Predicting Risk for New Insurance Using Customer Information</vt:lpstr>
      <vt:lpstr>Supervised by: Prof.Narendra Pal Singh Rathore</vt:lpstr>
      <vt:lpstr>Project Presentation Outline</vt:lpstr>
      <vt:lpstr>Abstract</vt:lpstr>
      <vt:lpstr>Introduction </vt:lpstr>
      <vt:lpstr>The Problem Statement</vt:lpstr>
      <vt:lpstr>Survey of Existing Systems</vt:lpstr>
      <vt:lpstr>Survey of Existing Systems</vt:lpstr>
      <vt:lpstr>Objectives</vt:lpstr>
      <vt:lpstr>Requirement Analysis</vt:lpstr>
      <vt:lpstr>Requirement Analysis</vt:lpstr>
      <vt:lpstr>Solution Proposed</vt:lpstr>
      <vt:lpstr>Solution Proposed</vt:lpstr>
      <vt:lpstr>Models/Diagrams</vt:lpstr>
      <vt:lpstr>Models/Diagrams</vt:lpstr>
      <vt:lpstr>Models/Diagrams</vt:lpstr>
      <vt:lpstr>Models/Diagrams</vt:lpstr>
      <vt:lpstr>Models/Diagrams</vt:lpstr>
      <vt:lpstr>Models/Diagrams</vt:lpstr>
      <vt:lpstr>Models/Diagrams</vt:lpstr>
      <vt:lpstr>Models/Diagrams</vt:lpstr>
      <vt:lpstr>Flowchart</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Testing/Test Cases</vt:lpstr>
      <vt:lpstr>Testing/Test Cases</vt:lpstr>
      <vt:lpstr>Conclusion and Limitation</vt:lpstr>
      <vt:lpstr>Conclusion and Limitation</vt:lpstr>
      <vt:lpstr>Acknowledgment</vt:lpstr>
      <vt:lpstr>PowerPoint 演示文稿</vt:lpstr>
      <vt:lpstr>PowerPoint 演示文稿</vt:lpstr>
    </vt:vector>
  </TitlesOfParts>
  <Company>Acropolis Institute, Indore</Company>
  <LinksUpToDate>false</LinksUpToDate>
  <SharedDoc>false</SharedDoc>
  <HyperlinksChanged>false</HyperlinksChanged>
  <AppVersion>14.0000</AppVersion>
  <Manager>Dr Kamal Kumar Sethi</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PPT Format</dc:title>
  <dc:creator>Dr Kamal Kumar Sethi</dc:creator>
  <dc:subject>PPT Presentation</dc:subject>
  <cp:lastModifiedBy>Kartavya Verma</cp:lastModifiedBy>
  <cp:revision>55</cp:revision>
  <dcterms:created xsi:type="dcterms:W3CDTF">2014-03-28T16:17:00Z</dcterms:created>
  <dcterms:modified xsi:type="dcterms:W3CDTF">2022-04-09T17:35:56Z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y fmtid="{D5CDD505-2E9C-101B-9397-08002B2CF9AE}" pid="3" name="KSOProductBuildVer">
    <vt:lpwstr>1033-10.2.0.7636</vt:lpwstr>
  </property>
</Properties>
</file>